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18288000" cy="10287000"/>
  <p:notesSz cx="6858000" cy="9144000"/>
  <p:embeddedFontLst>
    <p:embeddedFont>
      <p:font typeface="TT Norms" panose="020B0604020202020204" charset="0"/>
      <p:regular r:id="rId41"/>
    </p:embeddedFont>
    <p:embeddedFont>
      <p:font typeface="TT Norms Bold" panose="020B0604020202020204" charset="0"/>
      <p:regular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213" y="5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20.07.2026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Encouraging active transport is an essential component of a sustainable clinic. This section will highlight the importance of promoting walking, cycling, and public transport among staff and patients.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Investing in recycled products not only supports recycling efforts but also reduces the demand for new materials. Physiotherapy clinics can source equipment, furnishings, and supplies made from recycled materials, helping to close the recycling loop.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Investing in recycled products not only supports recycling efforts but also reduces the demand for new materials. Physiotherapy clinics can source equipment, furnishings, and supplies made from recycled materials, helping to close the recycling loop.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hyperlink" Target="https://overshoot.footprintnetwork.org/newsroom/country-overshoot-days/#:~:text=A%20country%E2%80%99s%20overshoot%20day%20is%20the%20date%20on,most%20recent%20National%20Footprint%20and%20Biocapacity%20Accounts%20editio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2.jpeg"/><Relationship Id="rId7" Type="http://schemas.openxmlformats.org/officeDocument/2006/relationships/image" Target="../media/image19.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 Id="rId9" Type="http://schemas.openxmlformats.org/officeDocument/2006/relationships/image" Target="../media/image13.svg"/></Relationships>
</file>

<file path=ppt/slides/_rels/slide7.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2.jpeg"/><Relationship Id="rId7" Type="http://schemas.openxmlformats.org/officeDocument/2006/relationships/image" Target="../media/image19.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 Id="rId9" Type="http://schemas.openxmlformats.org/officeDocument/2006/relationships/image" Target="../media/image13.svg"/></Relationships>
</file>

<file path=ppt/slides/_rels/slide8.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2.jpeg"/><Relationship Id="rId7" Type="http://schemas.openxmlformats.org/officeDocument/2006/relationships/image" Target="../media/image19.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 Id="rId9" Type="http://schemas.openxmlformats.org/officeDocument/2006/relationships/image" Target="../media/image13.svg"/></Relationships>
</file>

<file path=ppt/slides/_rels/slide9.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3.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2.png"/><Relationship Id="rId4" Type="http://schemas.openxmlformats.org/officeDocument/2006/relationships/image" Target="../media/image23.svg"/></Relationships>
</file>

<file path=ppt/slides/_rels/slide10.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3.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2.png"/><Relationship Id="rId4" Type="http://schemas.openxmlformats.org/officeDocument/2006/relationships/image" Target="../media/image23.svg"/></Relationships>
</file>

<file path=ppt/slides/_rels/slide11.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3.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2.png"/><Relationship Id="rId4" Type="http://schemas.openxmlformats.org/officeDocument/2006/relationships/image" Target="../media/image23.svg"/></Relationships>
</file>

<file path=ppt/slides/_rels/slide12.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7.jpe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3.svg"/><Relationship Id="rId4" Type="http://schemas.openxmlformats.org/officeDocument/2006/relationships/image" Target="../media/image23.svg"/></Relationships>
</file>

<file path=ppt/slides/_rels/slide13.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6.jpe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3.svg"/><Relationship Id="rId4" Type="http://schemas.openxmlformats.org/officeDocument/2006/relationships/image" Target="../media/image23.svg"/></Relationships>
</file>

<file path=ppt/slides/_rels/slide14.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3.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2.png"/><Relationship Id="rId4" Type="http://schemas.openxmlformats.org/officeDocument/2006/relationships/image" Target="../media/image23.svg"/></Relationships>
</file>

<file path=ppt/slides/_rels/slide15.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0.jpe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png"/><Relationship Id="rId4" Type="http://schemas.openxmlformats.org/officeDocument/2006/relationships/image" Target="../media/image13.svg"/></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svg"/><Relationship Id="rId7" Type="http://schemas.openxmlformats.org/officeDocument/2006/relationships/image" Target="../media/image25.pn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2.png"/><Relationship Id="rId4" Type="http://schemas.openxmlformats.org/officeDocument/2006/relationships/image" Target="../media/image13.svg"/></Relationships>
</file>

<file path=ppt/slides/_rels/slide17.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3.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2.png"/><Relationship Id="rId4" Type="http://schemas.openxmlformats.org/officeDocument/2006/relationships/image" Target="../media/image23.svg"/></Relationships>
</file>

<file path=ppt/slides/_rels/slide18.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7.pn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2.png"/><Relationship Id="rId4" Type="http://schemas.openxmlformats.org/officeDocument/2006/relationships/image" Target="../media/image13.svg"/></Relationships>
</file>

<file path=ppt/slides/_rels/slide19.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8.pn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2.png"/><Relationship Id="rId4" Type="http://schemas.openxmlformats.org/officeDocument/2006/relationships/image" Target="../media/image13.svg"/></Relationships>
</file>

<file path=ppt/slides/_rels/slide2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2.svg"/><Relationship Id="rId7" Type="http://schemas.openxmlformats.org/officeDocument/2006/relationships/hyperlink" Target="https://www.ucanact.org" TargetMode="External"/><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2.png"/><Relationship Id="rId4" Type="http://schemas.openxmlformats.org/officeDocument/2006/relationships/image" Target="../media/image13.svg"/></Relationships>
</file>

<file path=ppt/slides/_rels/slide2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2.svg"/><Relationship Id="rId7" Type="http://schemas.openxmlformats.org/officeDocument/2006/relationships/hyperlink" Target="https://youtu.be/FhUBq3wLXfU" TargetMode="External"/><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2.png"/><Relationship Id="rId4" Type="http://schemas.openxmlformats.org/officeDocument/2006/relationships/image" Target="../media/image13.svg"/></Relationships>
</file>

<file path=ppt/slides/_rels/slide22.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31.pn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2.png"/><Relationship Id="rId4" Type="http://schemas.openxmlformats.org/officeDocument/2006/relationships/image" Target="../media/image13.svg"/></Relationships>
</file>

<file path=ppt/slides/_rels/slide2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1.svg"/><Relationship Id="rId7" Type="http://schemas.openxmlformats.org/officeDocument/2006/relationships/hyperlink" Target="https://youtu.be/FhUBq3wLXfU" TargetMode="External"/><Relationship Id="rId2" Type="http://schemas.openxmlformats.org/officeDocument/2006/relationships/image" Target="../media/image22.sv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2.png"/><Relationship Id="rId4" Type="http://schemas.openxmlformats.org/officeDocument/2006/relationships/image" Target="../media/image13.svg"/></Relationships>
</file>

<file path=ppt/slides/_rels/slide2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2.svg"/><Relationship Id="rId7" Type="http://schemas.openxmlformats.org/officeDocument/2006/relationships/image" Target="../media/image33.pn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2.png"/><Relationship Id="rId4" Type="http://schemas.openxmlformats.org/officeDocument/2006/relationships/image" Target="../media/image13.svg"/></Relationships>
</file>

<file path=ppt/slides/_rels/slide25.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3.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2.png"/><Relationship Id="rId4" Type="http://schemas.openxmlformats.org/officeDocument/2006/relationships/image" Target="../media/image23.svg"/></Relationships>
</file>

<file path=ppt/slides/_rels/slide26.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22.svg"/><Relationship Id="rId7" Type="http://schemas.openxmlformats.org/officeDocument/2006/relationships/image" Target="../media/image35.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2.png"/><Relationship Id="rId4" Type="http://schemas.openxmlformats.org/officeDocument/2006/relationships/image" Target="../media/image13.svg"/><Relationship Id="rId9" Type="http://schemas.openxmlformats.org/officeDocument/2006/relationships/image" Target="../media/image18.jpeg"/></Relationships>
</file>

<file path=ppt/slides/_rels/slide27.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21.svg"/><Relationship Id="rId7" Type="http://schemas.openxmlformats.org/officeDocument/2006/relationships/image" Target="../media/image37.png"/><Relationship Id="rId2" Type="http://schemas.openxmlformats.org/officeDocument/2006/relationships/image" Target="../media/image22.svg"/><Relationship Id="rId1" Type="http://schemas.openxmlformats.org/officeDocument/2006/relationships/slideLayout" Target="../slideLayouts/slideLayout7.xml"/><Relationship Id="rId6" Type="http://schemas.openxmlformats.org/officeDocument/2006/relationships/image" Target="../media/image36.svg"/><Relationship Id="rId5" Type="http://schemas.openxmlformats.org/officeDocument/2006/relationships/image" Target="../media/image2.png"/><Relationship Id="rId4" Type="http://schemas.openxmlformats.org/officeDocument/2006/relationships/image" Target="../media/image13.svg"/></Relationships>
</file>

<file path=ppt/slides/_rels/slide28.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38.svg"/><Relationship Id="rId2" Type="http://schemas.openxmlformats.org/officeDocument/2006/relationships/image" Target="../media/image22.sv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2.png"/><Relationship Id="rId4" Type="http://schemas.openxmlformats.org/officeDocument/2006/relationships/image" Target="../media/image13.svg"/></Relationships>
</file>

<file path=ppt/slides/_rels/slide29.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7.jpe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3.svg"/><Relationship Id="rId4" Type="http://schemas.openxmlformats.org/officeDocument/2006/relationships/image" Target="../media/image23.svg"/></Relationships>
</file>

<file path=ppt/slides/_rels/slide30.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21.svg"/><Relationship Id="rId7" Type="http://schemas.openxmlformats.org/officeDocument/2006/relationships/image" Target="../media/image2.png"/><Relationship Id="rId2" Type="http://schemas.openxmlformats.org/officeDocument/2006/relationships/image" Target="../media/image22.sv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40.svg"/><Relationship Id="rId4" Type="http://schemas.openxmlformats.org/officeDocument/2006/relationships/image" Target="../media/image39.svg"/></Relationships>
</file>

<file path=ppt/slides/_rels/slide31.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22.svg"/><Relationship Id="rId7"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3.svg"/><Relationship Id="rId4" Type="http://schemas.openxmlformats.org/officeDocument/2006/relationships/image" Target="../media/image21.svg"/></Relationships>
</file>

<file path=ppt/slides/_rels/slide32.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6.jpe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3.svg"/><Relationship Id="rId4" Type="http://schemas.openxmlformats.org/officeDocument/2006/relationships/image" Target="../media/image23.svg"/></Relationships>
</file>

<file path=ppt/slides/_rels/slide3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21.svg"/><Relationship Id="rId7" Type="http://schemas.openxmlformats.org/officeDocument/2006/relationships/image" Target="../media/image4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3.svg"/><Relationship Id="rId4" Type="http://schemas.openxmlformats.org/officeDocument/2006/relationships/image" Target="../media/image22.svg"/></Relationships>
</file>

<file path=ppt/slides/_rels/slide34.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hyperlink" Target="https://www.bmj.com/content/383/bmj.p2461#:~:text=A%20new%20BMJ%20series%20offers%20a%20range%20of,to%20reduce%20the%20carbon%20footprint%20of%20their%20practice."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https://sandpit.bmj.com/graphics/2023/tangibleActions-v8/" TargetMode="External"/><Relationship Id="rId5" Type="http://schemas.openxmlformats.org/officeDocument/2006/relationships/image" Target="../media/image43.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sv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svg"/><Relationship Id="rId7" Type="http://schemas.openxmlformats.org/officeDocument/2006/relationships/image" Target="../media/image7.svg"/><Relationship Id="rId12" Type="http://schemas.openxmlformats.org/officeDocument/2006/relationships/image" Target="../media/image4.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44.png"/><Relationship Id="rId5" Type="http://schemas.openxmlformats.org/officeDocument/2006/relationships/image" Target="../media/image5.svg"/><Relationship Id="rId10" Type="http://schemas.openxmlformats.org/officeDocument/2006/relationships/image" Target="../media/image10.svg"/><Relationship Id="rId4" Type="http://schemas.openxmlformats.org/officeDocument/2006/relationships/image" Target="../media/image2.png"/><Relationship Id="rId9" Type="http://schemas.openxmlformats.org/officeDocument/2006/relationships/image" Target="../media/image9.svg"/></Relationships>
</file>

<file path=ppt/slides/_rels/slide37.xml.rels><?xml version="1.0" encoding="UTF-8" standalone="yes"?>
<Relationships xmlns="http://schemas.openxmlformats.org/package/2006/relationships"><Relationship Id="rId8" Type="http://schemas.openxmlformats.org/officeDocument/2006/relationships/hyperlink" Target="https://rsoe-edis.org/eventMap" TargetMode="External"/><Relationship Id="rId13" Type="http://schemas.openxmlformats.org/officeDocument/2006/relationships/hyperlink" Target="https://ourworldindata.org/co2-gdp-decoupling" TargetMode="External"/><Relationship Id="rId18" Type="http://schemas.openxmlformats.org/officeDocument/2006/relationships/hyperlink" Target="https://doughnuteconomics.org/about-doughnut-economics" TargetMode="External"/><Relationship Id="rId26" Type="http://schemas.openxmlformats.org/officeDocument/2006/relationships/image" Target="../media/image9.svg"/><Relationship Id="rId3" Type="http://schemas.openxmlformats.org/officeDocument/2006/relationships/image" Target="../media/image3.svg"/><Relationship Id="rId21" Type="http://schemas.openxmlformats.org/officeDocument/2006/relationships/hyperlink" Target="https://ncase.me/loopy/v1.1/?data=%5b%5b%5b2,585,579,0.83,%22Quality%2520of%2520life%2520%22,5%5d,%5b3,374,269,0.83,%22Hospital%2520admission%2520%22,0%5d,%5b4,545,390,1,%22Health%2520promotion%22,4%5d,%5b7,639,174,1,%22Global%2520emissions%2520%22,1%5d,%5b8,355,529,0.83,%22Physical%2520activity%2520%22,2%5d,%5b11,778,623,0.83,%22Active%2520transport%2520%22,3%5d,%5b13,933,338,0.83,%22Care%2520closer%2520to%2520home%2520%22,4%5d%5d,%5b%5b4,2,85,1,0%5d,%5b4,3,63,-1,0%5d,%5b3,7,95,1,0%5d,%5b4,7,-57,-1,0%5d,%5b8,2,-65,1,0%5d,%5b8,4,-43,1,0%5d,%5b8,3,48,-1,0%5d,%5b11,7,-89,-1,0%5d,%5b11,2,80,1,0%5d,%5b8,11,-117,1,0%5d,%5b11,8,141,1,0%5d,%5b11,4,-93,1,0%5d,%5b13,2,35,1,0%5d,%5b13,7,-53,-1,0%5d,%5b13,3,-222,-1,0%5d%5d,%5b%5b171,802,%22...%22%5d%5d,15%5D" TargetMode="External"/><Relationship Id="rId7" Type="http://schemas.openxmlformats.org/officeDocument/2006/relationships/hyperlink" Target="https://unfccc.int/process-and-meetings/the-paris-agreement" TargetMode="External"/><Relationship Id="rId12" Type="http://schemas.openxmlformats.org/officeDocument/2006/relationships/hyperlink" Target="https://climateactiontracker.org" TargetMode="External"/><Relationship Id="rId17" Type="http://schemas.openxmlformats.org/officeDocument/2006/relationships/hyperlink" Target="https://innerdevelopmentgoals.org/framework/" TargetMode="External"/><Relationship Id="rId25" Type="http://schemas.openxmlformats.org/officeDocument/2006/relationships/image" Target="../media/image8.svg"/><Relationship Id="rId2" Type="http://schemas.openxmlformats.org/officeDocument/2006/relationships/image" Target="../media/image1.svg"/><Relationship Id="rId16" Type="http://schemas.openxmlformats.org/officeDocument/2006/relationships/hyperlink" Target="https://www.hse.ie/eng/about/who/climate-and-health/hse-climate-strategic-framework-greener-models-of-healthcare.pdf" TargetMode="External"/><Relationship Id="rId20" Type="http://schemas.openxmlformats.org/officeDocument/2006/relationships/hyperlink" Target="https://www.opb.org/salmonwars/" TargetMode="External"/><Relationship Id="rId29"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hyperlink" Target="https://commission.europa.eu/strategy-and-policy/priorities-2019-2024/european-green-deal_en" TargetMode="External"/><Relationship Id="rId11" Type="http://schemas.openxmlformats.org/officeDocument/2006/relationships/hyperlink" Target="https://thesystemsthinker.com/wp-content/uploads/2016/03/Systems-Thinking-Tools-TRST01E.pdf" TargetMode="External"/><Relationship Id="rId24" Type="http://schemas.openxmlformats.org/officeDocument/2006/relationships/image" Target="../media/image7.svg"/><Relationship Id="rId5" Type="http://schemas.openxmlformats.org/officeDocument/2006/relationships/hyperlink" Target="https://www.ipcc.ch/assessment-report/ar6/" TargetMode="External"/><Relationship Id="rId15" Type="http://schemas.openxmlformats.org/officeDocument/2006/relationships/hyperlink" Target="https://cr-rwa.org/world-commission-on-environment-and-development/brundtland-report/" TargetMode="External"/><Relationship Id="rId23" Type="http://schemas.openxmlformats.org/officeDocument/2006/relationships/image" Target="../media/image6.svg"/><Relationship Id="rId28" Type="http://schemas.openxmlformats.org/officeDocument/2006/relationships/image" Target="../media/image45.png"/><Relationship Id="rId10" Type="http://schemas.openxmlformats.org/officeDocument/2006/relationships/hyperlink" Target="https://ourworldindata.org/climate-change" TargetMode="External"/><Relationship Id="rId19" Type="http://schemas.openxmlformats.org/officeDocument/2006/relationships/hyperlink" Target="https://www.susqi.org/_files/ugd/74043c_e386e8028eb849a4bae105174641fb19.docx?dn=Measuring%20environmental%20impact_%20carbon%20footprinting%20(8).docx" TargetMode="External"/><Relationship Id="rId4" Type="http://schemas.openxmlformats.org/officeDocument/2006/relationships/image" Target="../media/image2.png"/><Relationship Id="rId9" Type="http://schemas.openxmlformats.org/officeDocument/2006/relationships/hyperlink" Target="https://tnfd.global" TargetMode="External"/><Relationship Id="rId14" Type="http://schemas.openxmlformats.org/officeDocument/2006/relationships/hyperlink" Target="https://www.youtube.com/watch?v=Vl6VhCAeEfQ" TargetMode="External"/><Relationship Id="rId22" Type="http://schemas.openxmlformats.org/officeDocument/2006/relationships/image" Target="../media/image5.svg"/><Relationship Id="rId27" Type="http://schemas.openxmlformats.org/officeDocument/2006/relationships/image" Target="../media/image10.svg"/></Relationships>
</file>

<file path=ppt/slides/_rels/slide38.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10.svg"/><Relationship Id="rId3" Type="http://schemas.openxmlformats.org/officeDocument/2006/relationships/hyperlink" Target="https://www.bi.team/focus-areas/environment/" TargetMode="External"/><Relationship Id="rId7" Type="http://schemas.openxmlformats.org/officeDocument/2006/relationships/image" Target="../media/image4.png"/><Relationship Id="rId12" Type="http://schemas.openxmlformats.org/officeDocument/2006/relationships/image" Target="../media/image9.svg"/><Relationship Id="rId2" Type="http://schemas.openxmlformats.org/officeDocument/2006/relationships/hyperlink" Target="https://www.wri.org/insights/behavior-change-reduce-emissions-climate-plans" TargetMode="External"/><Relationship Id="rId1" Type="http://schemas.openxmlformats.org/officeDocument/2006/relationships/slideLayout" Target="../slideLayouts/slideLayout7.xml"/><Relationship Id="rId6" Type="http://schemas.openxmlformats.org/officeDocument/2006/relationships/image" Target="../media/image2.png"/><Relationship Id="rId11" Type="http://schemas.openxmlformats.org/officeDocument/2006/relationships/image" Target="../media/image8.svg"/><Relationship Id="rId5" Type="http://schemas.openxmlformats.org/officeDocument/2006/relationships/image" Target="../media/image3.svg"/><Relationship Id="rId10" Type="http://schemas.openxmlformats.org/officeDocument/2006/relationships/image" Target="../media/image7.svg"/><Relationship Id="rId4" Type="http://schemas.openxmlformats.org/officeDocument/2006/relationships/image" Target="../media/image1.svg"/><Relationship Id="rId9" Type="http://schemas.openxmlformats.org/officeDocument/2006/relationships/image" Target="../media/image6.svg"/><Relationship Id="rId1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4CFF"/>
        </a:solidFill>
        <a:effectLst/>
      </p:bgPr>
    </p:bg>
    <p:spTree>
      <p:nvGrpSpPr>
        <p:cNvPr id="1" name=""/>
        <p:cNvGrpSpPr/>
        <p:nvPr/>
      </p:nvGrpSpPr>
      <p:grpSpPr>
        <a:xfrm>
          <a:off x="0" y="0"/>
          <a:ext cx="0" cy="0"/>
          <a:chOff x="0" y="0"/>
          <a:chExt cx="0" cy="0"/>
        </a:xfrm>
      </p:grpSpPr>
      <p:sp>
        <p:nvSpPr>
          <p:cNvPr id="2" name="Freeform 2"/>
          <p:cNvSpPr/>
          <p:nvPr/>
        </p:nvSpPr>
        <p:spPr>
          <a:xfrm rot="-4671641">
            <a:off x="14165203" y="-1410772"/>
            <a:ext cx="4674384" cy="4708628"/>
          </a:xfrm>
          <a:custGeom>
            <a:avLst/>
            <a:gdLst/>
            <a:ahLst/>
            <a:cxnLst/>
            <a:rect l="l" t="t" r="r" b="b"/>
            <a:pathLst>
              <a:path w="4674384" h="4708628">
                <a:moveTo>
                  <a:pt x="0" y="0"/>
                </a:moveTo>
                <a:lnTo>
                  <a:pt x="4674384" y="0"/>
                </a:lnTo>
                <a:lnTo>
                  <a:pt x="4674384" y="4708629"/>
                </a:lnTo>
                <a:lnTo>
                  <a:pt x="0" y="470862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TextBox 3"/>
          <p:cNvSpPr txBox="1"/>
          <p:nvPr/>
        </p:nvSpPr>
        <p:spPr>
          <a:xfrm>
            <a:off x="1028700" y="1174780"/>
            <a:ext cx="14785764" cy="3985333"/>
          </a:xfrm>
          <a:prstGeom prst="rect">
            <a:avLst/>
          </a:prstGeom>
        </p:spPr>
        <p:txBody>
          <a:bodyPr lIns="0" tIns="0" rIns="0" bIns="0" rtlCol="0" anchor="t">
            <a:spAutoFit/>
          </a:bodyPr>
          <a:lstStyle/>
          <a:p>
            <a:pPr algn="l">
              <a:lnSpc>
                <a:spcPts val="6890"/>
              </a:lnSpc>
            </a:pPr>
            <a:r>
              <a:rPr lang="en-US" sz="4922" b="1">
                <a:solidFill>
                  <a:srgbClr val="FFFFFF"/>
                </a:solidFill>
                <a:latin typeface="TT Norms Bold"/>
                <a:ea typeface="TT Norms Bold"/>
                <a:cs typeface="TT Norms Bold"/>
                <a:sym typeface="TT Norms Bold"/>
              </a:rPr>
              <a:t>THE ROLE OF PHYSIOTHERAPISTS</a:t>
            </a:r>
          </a:p>
          <a:p>
            <a:pPr algn="l">
              <a:lnSpc>
                <a:spcPts val="6890"/>
              </a:lnSpc>
            </a:pPr>
            <a:r>
              <a:rPr lang="en-US" sz="4922" b="1">
                <a:solidFill>
                  <a:srgbClr val="FFFFFF"/>
                </a:solidFill>
                <a:latin typeface="TT Norms Bold"/>
                <a:ea typeface="TT Norms Bold"/>
                <a:cs typeface="TT Norms Bold"/>
                <a:sym typeface="TT Norms Bold"/>
              </a:rPr>
              <a:t>IN MEETING SUSTAINABLE DEVELOPMENT GOALS AND DELIVERING SUSTAINABLE CLINICAL PRACTICE</a:t>
            </a:r>
          </a:p>
          <a:p>
            <a:pPr algn="l">
              <a:lnSpc>
                <a:spcPts val="4231"/>
              </a:lnSpc>
            </a:pPr>
            <a:r>
              <a:rPr lang="en-US" sz="3022" b="1">
                <a:solidFill>
                  <a:srgbClr val="FFFFFF"/>
                </a:solidFill>
                <a:latin typeface="TT Norms Bold"/>
                <a:ea typeface="TT Norms Bold"/>
                <a:cs typeface="TT Norms Bold"/>
                <a:sym typeface="TT Norms Bold"/>
              </a:rPr>
              <a:t>EUROPE REGION OF WORLD PHYSIOTHERAPY</a:t>
            </a:r>
          </a:p>
        </p:txBody>
      </p:sp>
      <p:sp>
        <p:nvSpPr>
          <p:cNvPr id="4" name="Freeform 4"/>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3"/>
            <a:stretch>
              <a:fillRect/>
            </a:stretch>
          </a:blipFill>
        </p:spPr>
      </p:sp>
      <p:sp>
        <p:nvSpPr>
          <p:cNvPr id="5" name="Freeform 5"/>
          <p:cNvSpPr/>
          <p:nvPr/>
        </p:nvSpPr>
        <p:spPr>
          <a:xfrm rot="-2098699">
            <a:off x="12541962" y="6520345"/>
            <a:ext cx="7037068" cy="7088621"/>
          </a:xfrm>
          <a:custGeom>
            <a:avLst/>
            <a:gdLst/>
            <a:ahLst/>
            <a:cxnLst/>
            <a:rect l="l" t="t" r="r" b="b"/>
            <a:pathLst>
              <a:path w="7037068" h="7088621">
                <a:moveTo>
                  <a:pt x="0" y="0"/>
                </a:moveTo>
                <a:lnTo>
                  <a:pt x="7037068" y="0"/>
                </a:lnTo>
                <a:lnTo>
                  <a:pt x="7037068" y="7088621"/>
                </a:lnTo>
                <a:lnTo>
                  <a:pt x="0" y="7088621"/>
                </a:lnTo>
                <a:lnTo>
                  <a:pt x="0" y="0"/>
                </a:lnTo>
                <a:close/>
              </a:path>
            </a:pathLst>
          </a:custGeom>
          <a:blipFill>
            <a:blip>
              <a:extLst>
                <a:ext uri="{96DAC541-7B7A-43D3-8B79-37D633B846F1}">
                  <asvg:svgBlip xmlns:asvg="http://schemas.microsoft.com/office/drawing/2016/SVG/main" r:embed="rId4"/>
                </a:ext>
              </a:extLst>
            </a:blip>
            <a:stretch>
              <a:fillRect/>
            </a:stretch>
          </a:blipFill>
        </p:spPr>
      </p:sp>
      <p:grpSp>
        <p:nvGrpSpPr>
          <p:cNvPr id="6" name="Group 6"/>
          <p:cNvGrpSpPr/>
          <p:nvPr/>
        </p:nvGrpSpPr>
        <p:grpSpPr>
          <a:xfrm>
            <a:off x="1028700" y="5893538"/>
            <a:ext cx="3389743" cy="3389743"/>
            <a:chOff x="0" y="0"/>
            <a:chExt cx="4519658" cy="4519658"/>
          </a:xfrm>
        </p:grpSpPr>
        <p:grpSp>
          <p:nvGrpSpPr>
            <p:cNvPr id="7" name="Group 7"/>
            <p:cNvGrpSpPr/>
            <p:nvPr/>
          </p:nvGrpSpPr>
          <p:grpSpPr>
            <a:xfrm>
              <a:off x="0" y="0"/>
              <a:ext cx="4519658" cy="4519658"/>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3071"/>
                  </a:lnSpc>
                </a:pPr>
                <a:endParaRPr/>
              </a:p>
            </p:txBody>
          </p:sp>
        </p:grpSp>
        <p:sp>
          <p:nvSpPr>
            <p:cNvPr id="10" name="Freeform 10"/>
            <p:cNvSpPr/>
            <p:nvPr/>
          </p:nvSpPr>
          <p:spPr>
            <a:xfrm>
              <a:off x="0" y="0"/>
              <a:ext cx="4519658" cy="4519658"/>
            </a:xfrm>
            <a:custGeom>
              <a:avLst/>
              <a:gdLst/>
              <a:ahLst/>
              <a:cxnLst/>
              <a:rect l="l" t="t" r="r" b="b"/>
              <a:pathLst>
                <a:path w="4519658" h="4519658">
                  <a:moveTo>
                    <a:pt x="0" y="0"/>
                  </a:moveTo>
                  <a:lnTo>
                    <a:pt x="4519658" y="0"/>
                  </a:lnTo>
                  <a:lnTo>
                    <a:pt x="4519658" y="4519658"/>
                  </a:lnTo>
                  <a:lnTo>
                    <a:pt x="0" y="4519658"/>
                  </a:lnTo>
                  <a:lnTo>
                    <a:pt x="0" y="0"/>
                  </a:lnTo>
                  <a:close/>
                </a:path>
              </a:pathLst>
            </a:custGeom>
            <a:blipFill>
              <a:blip r:embed="rId5"/>
              <a:stretch>
                <a:fillRect l="-8828" t="-9630" r="-8318" b="-8917"/>
              </a:stretch>
            </a:blipFill>
          </p:spPr>
        </p:sp>
      </p:grpSp>
      <p:sp>
        <p:nvSpPr>
          <p:cNvPr id="11" name="Freeform 11"/>
          <p:cNvSpPr/>
          <p:nvPr/>
        </p:nvSpPr>
        <p:spPr>
          <a:xfrm>
            <a:off x="17239922" y="8780280"/>
            <a:ext cx="361950" cy="361950"/>
          </a:xfrm>
          <a:custGeom>
            <a:avLst/>
            <a:gdLst/>
            <a:ahLst/>
            <a:cxnLst/>
            <a:rect l="l" t="t" r="r" b="b"/>
            <a:pathLst>
              <a:path w="361950" h="361950">
                <a:moveTo>
                  <a:pt x="0" y="0"/>
                </a:moveTo>
                <a:lnTo>
                  <a:pt x="361950" y="0"/>
                </a:lnTo>
                <a:lnTo>
                  <a:pt x="361950" y="361950"/>
                </a:lnTo>
                <a:lnTo>
                  <a:pt x="0" y="361950"/>
                </a:lnTo>
                <a:lnTo>
                  <a:pt x="0" y="0"/>
                </a:lnTo>
                <a:close/>
              </a:path>
            </a:pathLst>
          </a:custGeom>
          <a:blipFill>
            <a:blip>
              <a:extLst>
                <a:ext uri="{96DAC541-7B7A-43D3-8B79-37D633B846F1}">
                  <asvg:svgBlip xmlns:asvg="http://schemas.microsoft.com/office/drawing/2016/SVG/main" r:embed="rId6"/>
                </a:ext>
              </a:extLst>
            </a:blip>
            <a:stretch>
              <a:fillRect/>
            </a:stretch>
          </a:blipFill>
        </p:spPr>
      </p:sp>
      <p:grpSp>
        <p:nvGrpSpPr>
          <p:cNvPr id="12" name="Group 12"/>
          <p:cNvGrpSpPr/>
          <p:nvPr/>
        </p:nvGrpSpPr>
        <p:grpSpPr>
          <a:xfrm>
            <a:off x="17239922" y="7552602"/>
            <a:ext cx="361950" cy="361950"/>
            <a:chOff x="0" y="0"/>
            <a:chExt cx="482600" cy="482600"/>
          </a:xfrm>
        </p:grpSpPr>
        <p:grpSp>
          <p:nvGrpSpPr>
            <p:cNvPr id="13" name="Group 13"/>
            <p:cNvGrpSpPr/>
            <p:nvPr/>
          </p:nvGrpSpPr>
          <p:grpSpPr>
            <a:xfrm>
              <a:off x="0" y="0"/>
              <a:ext cx="482600" cy="482600"/>
              <a:chOff x="0" y="0"/>
              <a:chExt cx="623338" cy="623338"/>
            </a:xfrm>
          </p:grpSpPr>
          <p:sp>
            <p:nvSpPr>
              <p:cNvPr id="14" name="Freeform 14"/>
              <p:cNvSpPr/>
              <p:nvPr/>
            </p:nvSpPr>
            <p:spPr>
              <a:xfrm>
                <a:off x="0" y="0"/>
                <a:ext cx="623338" cy="623338"/>
              </a:xfrm>
              <a:custGeom>
                <a:avLst/>
                <a:gdLst/>
                <a:ahLst/>
                <a:cxnLst/>
                <a:rect l="l" t="t" r="r" b="b"/>
                <a:pathLst>
                  <a:path w="623338" h="623338">
                    <a:moveTo>
                      <a:pt x="311669" y="0"/>
                    </a:moveTo>
                    <a:cubicBezTo>
                      <a:pt x="139539" y="0"/>
                      <a:pt x="0" y="139539"/>
                      <a:pt x="0" y="311669"/>
                    </a:cubicBezTo>
                    <a:cubicBezTo>
                      <a:pt x="0" y="483799"/>
                      <a:pt x="139539" y="623338"/>
                      <a:pt x="311669" y="623338"/>
                    </a:cubicBezTo>
                    <a:cubicBezTo>
                      <a:pt x="483799" y="623338"/>
                      <a:pt x="623338" y="483799"/>
                      <a:pt x="623338" y="311669"/>
                    </a:cubicBezTo>
                    <a:cubicBezTo>
                      <a:pt x="623338" y="139539"/>
                      <a:pt x="483799" y="0"/>
                      <a:pt x="311669" y="0"/>
                    </a:cubicBezTo>
                    <a:close/>
                  </a:path>
                </a:pathLst>
              </a:custGeom>
              <a:solidFill>
                <a:srgbClr val="004CFF"/>
              </a:solidFill>
            </p:spPr>
          </p:sp>
          <p:sp>
            <p:nvSpPr>
              <p:cNvPr id="15" name="TextBox 15"/>
              <p:cNvSpPr txBox="1"/>
              <p:nvPr/>
            </p:nvSpPr>
            <p:spPr>
              <a:xfrm>
                <a:off x="58438" y="10813"/>
                <a:ext cx="506462" cy="554087"/>
              </a:xfrm>
              <a:prstGeom prst="rect">
                <a:avLst/>
              </a:prstGeom>
            </p:spPr>
            <p:txBody>
              <a:bodyPr lIns="40700" tIns="40700" rIns="40700" bIns="40700" rtlCol="0" anchor="ctr"/>
              <a:lstStyle/>
              <a:p>
                <a:pPr algn="ctr">
                  <a:lnSpc>
                    <a:spcPts val="2800"/>
                  </a:lnSpc>
                </a:pPr>
                <a:endParaRPr/>
              </a:p>
            </p:txBody>
          </p:sp>
        </p:grpSp>
        <p:sp>
          <p:nvSpPr>
            <p:cNvPr id="16" name="Freeform 16"/>
            <p:cNvSpPr/>
            <p:nvPr/>
          </p:nvSpPr>
          <p:spPr>
            <a:xfrm>
              <a:off x="82941" y="82941"/>
              <a:ext cx="316719" cy="316719"/>
            </a:xfrm>
            <a:custGeom>
              <a:avLst/>
              <a:gdLst/>
              <a:ahLst/>
              <a:cxnLst/>
              <a:rect l="l" t="t" r="r" b="b"/>
              <a:pathLst>
                <a:path w="316719" h="316719">
                  <a:moveTo>
                    <a:pt x="0" y="0"/>
                  </a:moveTo>
                  <a:lnTo>
                    <a:pt x="316718" y="0"/>
                  </a:lnTo>
                  <a:lnTo>
                    <a:pt x="316718" y="316718"/>
                  </a:lnTo>
                  <a:lnTo>
                    <a:pt x="0" y="316718"/>
                  </a:lnTo>
                  <a:lnTo>
                    <a:pt x="0" y="0"/>
                  </a:lnTo>
                  <a:close/>
                </a:path>
              </a:pathLst>
            </a:custGeom>
            <a:blipFill>
              <a:blip>
                <a:extLst>
                  <a:ext uri="{96DAC541-7B7A-43D3-8B79-37D633B846F1}">
                    <asvg:svgBlip xmlns:asvg="http://schemas.microsoft.com/office/drawing/2016/SVG/main" r:embed="rId7"/>
                  </a:ext>
                </a:extLst>
              </a:blip>
              <a:stretch>
                <a:fillRect/>
              </a:stretch>
            </a:blipFill>
          </p:spPr>
        </p:sp>
      </p:grpSp>
      <p:sp>
        <p:nvSpPr>
          <p:cNvPr id="17" name="Freeform 17"/>
          <p:cNvSpPr/>
          <p:nvPr/>
        </p:nvSpPr>
        <p:spPr>
          <a:xfrm>
            <a:off x="17239922" y="7962446"/>
            <a:ext cx="361950" cy="360634"/>
          </a:xfrm>
          <a:custGeom>
            <a:avLst/>
            <a:gdLst/>
            <a:ahLst/>
            <a:cxnLst/>
            <a:rect l="l" t="t" r="r" b="b"/>
            <a:pathLst>
              <a:path w="361950" h="360634">
                <a:moveTo>
                  <a:pt x="0" y="0"/>
                </a:moveTo>
                <a:lnTo>
                  <a:pt x="361950" y="0"/>
                </a:lnTo>
                <a:lnTo>
                  <a:pt x="361950" y="360634"/>
                </a:lnTo>
                <a:lnTo>
                  <a:pt x="0" y="360634"/>
                </a:lnTo>
                <a:lnTo>
                  <a:pt x="0" y="0"/>
                </a:lnTo>
                <a:close/>
              </a:path>
            </a:pathLst>
          </a:custGeom>
          <a:blipFill>
            <a:blip>
              <a:extLst>
                <a:ext uri="{96DAC541-7B7A-43D3-8B79-37D633B846F1}">
                  <asvg:svgBlip xmlns:asvg="http://schemas.microsoft.com/office/drawing/2016/SVG/main" r:embed="rId8"/>
                </a:ext>
              </a:extLst>
            </a:blip>
            <a:stretch>
              <a:fillRect/>
            </a:stretch>
          </a:blipFill>
        </p:spPr>
      </p:sp>
      <p:sp>
        <p:nvSpPr>
          <p:cNvPr id="18" name="Freeform 18"/>
          <p:cNvSpPr/>
          <p:nvPr/>
        </p:nvSpPr>
        <p:spPr>
          <a:xfrm>
            <a:off x="17239922" y="9189855"/>
            <a:ext cx="361950" cy="361950"/>
          </a:xfrm>
          <a:custGeom>
            <a:avLst/>
            <a:gdLst/>
            <a:ahLst/>
            <a:cxnLst/>
            <a:rect l="l" t="t" r="r" b="b"/>
            <a:pathLst>
              <a:path w="361950" h="361950">
                <a:moveTo>
                  <a:pt x="0" y="0"/>
                </a:moveTo>
                <a:lnTo>
                  <a:pt x="361950" y="0"/>
                </a:lnTo>
                <a:lnTo>
                  <a:pt x="361950" y="361950"/>
                </a:lnTo>
                <a:lnTo>
                  <a:pt x="0" y="361950"/>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19" name="Freeform 19"/>
          <p:cNvSpPr/>
          <p:nvPr/>
        </p:nvSpPr>
        <p:spPr>
          <a:xfrm>
            <a:off x="17239922" y="9599430"/>
            <a:ext cx="361950" cy="361950"/>
          </a:xfrm>
          <a:custGeom>
            <a:avLst/>
            <a:gdLst/>
            <a:ahLst/>
            <a:cxnLst/>
            <a:rect l="l" t="t" r="r" b="b"/>
            <a:pathLst>
              <a:path w="361950" h="361950">
                <a:moveTo>
                  <a:pt x="0" y="0"/>
                </a:moveTo>
                <a:lnTo>
                  <a:pt x="361950" y="0"/>
                </a:lnTo>
                <a:lnTo>
                  <a:pt x="361950" y="361950"/>
                </a:lnTo>
                <a:lnTo>
                  <a:pt x="0" y="361950"/>
                </a:lnTo>
                <a:lnTo>
                  <a:pt x="0" y="0"/>
                </a:lnTo>
                <a:close/>
              </a:path>
            </a:pathLst>
          </a:custGeom>
          <a:blipFill>
            <a:blip>
              <a:extLst>
                <a:ext uri="{96DAC541-7B7A-43D3-8B79-37D633B846F1}">
                  <asvg:svgBlip xmlns:asvg="http://schemas.microsoft.com/office/drawing/2016/SVG/main" r:embed="rId10"/>
                </a:ext>
              </a:extLst>
            </a:blip>
            <a:stretch>
              <a:fillRect/>
            </a:stretch>
          </a:blipFill>
        </p:spPr>
      </p:sp>
      <p:grpSp>
        <p:nvGrpSpPr>
          <p:cNvPr id="20" name="Group 20"/>
          <p:cNvGrpSpPr/>
          <p:nvPr/>
        </p:nvGrpSpPr>
        <p:grpSpPr>
          <a:xfrm>
            <a:off x="17239922" y="8370705"/>
            <a:ext cx="361950" cy="361950"/>
            <a:chOff x="0" y="0"/>
            <a:chExt cx="482600" cy="482600"/>
          </a:xfrm>
        </p:grpSpPr>
        <p:grpSp>
          <p:nvGrpSpPr>
            <p:cNvPr id="21" name="Group 21"/>
            <p:cNvGrpSpPr/>
            <p:nvPr/>
          </p:nvGrpSpPr>
          <p:grpSpPr>
            <a:xfrm>
              <a:off x="0" y="0"/>
              <a:ext cx="482600" cy="482600"/>
              <a:chOff x="0" y="0"/>
              <a:chExt cx="623338" cy="623338"/>
            </a:xfrm>
          </p:grpSpPr>
          <p:sp>
            <p:nvSpPr>
              <p:cNvPr id="22" name="Freeform 22"/>
              <p:cNvSpPr/>
              <p:nvPr/>
            </p:nvSpPr>
            <p:spPr>
              <a:xfrm>
                <a:off x="0" y="0"/>
                <a:ext cx="623338" cy="623338"/>
              </a:xfrm>
              <a:custGeom>
                <a:avLst/>
                <a:gdLst/>
                <a:ahLst/>
                <a:cxnLst/>
                <a:rect l="l" t="t" r="r" b="b"/>
                <a:pathLst>
                  <a:path w="623338" h="623338">
                    <a:moveTo>
                      <a:pt x="311669" y="0"/>
                    </a:moveTo>
                    <a:cubicBezTo>
                      <a:pt x="139539" y="0"/>
                      <a:pt x="0" y="139539"/>
                      <a:pt x="0" y="311669"/>
                    </a:cubicBezTo>
                    <a:cubicBezTo>
                      <a:pt x="0" y="483799"/>
                      <a:pt x="139539" y="623338"/>
                      <a:pt x="311669" y="623338"/>
                    </a:cubicBezTo>
                    <a:cubicBezTo>
                      <a:pt x="483799" y="623338"/>
                      <a:pt x="623338" y="483799"/>
                      <a:pt x="623338" y="311669"/>
                    </a:cubicBezTo>
                    <a:cubicBezTo>
                      <a:pt x="623338" y="139539"/>
                      <a:pt x="483799" y="0"/>
                      <a:pt x="311669" y="0"/>
                    </a:cubicBezTo>
                    <a:close/>
                  </a:path>
                </a:pathLst>
              </a:custGeom>
              <a:solidFill>
                <a:srgbClr val="004CFF"/>
              </a:solidFill>
            </p:spPr>
          </p:sp>
          <p:sp>
            <p:nvSpPr>
              <p:cNvPr id="23" name="TextBox 23"/>
              <p:cNvSpPr txBox="1"/>
              <p:nvPr/>
            </p:nvSpPr>
            <p:spPr>
              <a:xfrm>
                <a:off x="58438" y="10813"/>
                <a:ext cx="506462" cy="554087"/>
              </a:xfrm>
              <a:prstGeom prst="rect">
                <a:avLst/>
              </a:prstGeom>
            </p:spPr>
            <p:txBody>
              <a:bodyPr lIns="43763" tIns="43763" rIns="43763" bIns="43763" rtlCol="0" anchor="ctr"/>
              <a:lstStyle/>
              <a:p>
                <a:pPr algn="ctr">
                  <a:lnSpc>
                    <a:spcPts val="2800"/>
                  </a:lnSpc>
                </a:pPr>
                <a:endParaRPr/>
              </a:p>
            </p:txBody>
          </p:sp>
        </p:grpSp>
        <p:sp>
          <p:nvSpPr>
            <p:cNvPr id="24" name="Freeform 24"/>
            <p:cNvSpPr/>
            <p:nvPr/>
          </p:nvSpPr>
          <p:spPr>
            <a:xfrm>
              <a:off x="83770" y="83770"/>
              <a:ext cx="315059" cy="315059"/>
            </a:xfrm>
            <a:custGeom>
              <a:avLst/>
              <a:gdLst/>
              <a:ahLst/>
              <a:cxnLst/>
              <a:rect l="l" t="t" r="r" b="b"/>
              <a:pathLst>
                <a:path w="315059" h="315059">
                  <a:moveTo>
                    <a:pt x="0" y="0"/>
                  </a:moveTo>
                  <a:lnTo>
                    <a:pt x="315060" y="0"/>
                  </a:lnTo>
                  <a:lnTo>
                    <a:pt x="315060" y="315060"/>
                  </a:lnTo>
                  <a:lnTo>
                    <a:pt x="0" y="315060"/>
                  </a:lnTo>
                  <a:lnTo>
                    <a:pt x="0" y="0"/>
                  </a:lnTo>
                  <a:close/>
                </a:path>
              </a:pathLst>
            </a:custGeom>
            <a:blipFill>
              <a:blip>
                <a:extLst>
                  <a:ext uri="{96DAC541-7B7A-43D3-8B79-37D633B846F1}">
                    <asvg:svgBlip xmlns:asvg="http://schemas.microsoft.com/office/drawing/2016/SVG/main" r:embed="rId11"/>
                  </a:ext>
                </a:extLst>
              </a:blip>
              <a:stretch>
                <a:fillRect/>
              </a:stretch>
            </a:blipFill>
          </p:spPr>
        </p:sp>
      </p:grpSp>
      <p:pic>
        <p:nvPicPr>
          <p:cNvPr id="25" name="Picture 25"/>
          <p:cNvPicPr>
            <a:picLocks noChangeAspect="1"/>
          </p:cNvPicPr>
          <p:nvPr/>
        </p:nvPicPr>
        <p:blipFill>
          <a:blip r:embed="rId12"/>
          <a:stretch>
            <a:fillRect/>
          </a:stretch>
        </p:blipFill>
        <p:spPr>
          <a:xfrm>
            <a:off x="14247040" y="7126742"/>
            <a:ext cx="3264962" cy="3264962"/>
          </a:xfrm>
          <a:prstGeom prst="rect">
            <a:avLst/>
          </a:prstGeom>
        </p:spPr>
      </p:pic>
      <p:sp>
        <p:nvSpPr>
          <p:cNvPr id="26" name="TextBox 26"/>
          <p:cNvSpPr txBox="1"/>
          <p:nvPr/>
        </p:nvSpPr>
        <p:spPr>
          <a:xfrm>
            <a:off x="14683183" y="7045475"/>
            <a:ext cx="2918689" cy="448732"/>
          </a:xfrm>
          <a:prstGeom prst="rect">
            <a:avLst/>
          </a:prstGeom>
        </p:spPr>
        <p:txBody>
          <a:bodyPr lIns="0" tIns="0" rIns="0" bIns="0" rtlCol="0" anchor="t">
            <a:spAutoFit/>
          </a:bodyPr>
          <a:lstStyle/>
          <a:p>
            <a:pPr algn="ctr">
              <a:lnSpc>
                <a:spcPts val="3616"/>
              </a:lnSpc>
            </a:pPr>
            <a:r>
              <a:rPr lang="en-US" sz="2583" b="1" spc="-77">
                <a:solidFill>
                  <a:srgbClr val="004CFF"/>
                </a:solidFill>
                <a:latin typeface="TT Norms Bold"/>
                <a:ea typeface="TT Norms Bold"/>
                <a:cs typeface="TT Norms Bold"/>
                <a:sym typeface="TT Norms Bold"/>
              </a:rPr>
              <a:t>FOLLOW US!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2"/>
            <a:stretch>
              <a:fillRect/>
            </a:stretch>
          </a:blipFill>
        </p:spPr>
      </p:sp>
      <p:grpSp>
        <p:nvGrpSpPr>
          <p:cNvPr id="3" name="Group 3"/>
          <p:cNvGrpSpPr/>
          <p:nvPr/>
        </p:nvGrpSpPr>
        <p:grpSpPr>
          <a:xfrm>
            <a:off x="1204223" y="2466107"/>
            <a:ext cx="3538450" cy="6792193"/>
            <a:chOff x="0" y="0"/>
            <a:chExt cx="4717933" cy="9056257"/>
          </a:xfrm>
        </p:grpSpPr>
        <p:grpSp>
          <p:nvGrpSpPr>
            <p:cNvPr id="4" name="Group 4"/>
            <p:cNvGrpSpPr/>
            <p:nvPr/>
          </p:nvGrpSpPr>
          <p:grpSpPr>
            <a:xfrm>
              <a:off x="0" y="3073432"/>
              <a:ext cx="4717933" cy="1634737"/>
              <a:chOff x="0" y="0"/>
              <a:chExt cx="1052925" cy="364833"/>
            </a:xfrm>
          </p:grpSpPr>
          <p:sp>
            <p:nvSpPr>
              <p:cNvPr id="5" name="Freeform 5"/>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FFFFFF"/>
              </a:solidFill>
            </p:spPr>
          </p:sp>
          <p:sp>
            <p:nvSpPr>
              <p:cNvPr id="6" name="TextBox 6"/>
              <p:cNvSpPr txBox="1"/>
              <p:nvPr/>
            </p:nvSpPr>
            <p:spPr>
              <a:xfrm>
                <a:off x="0" y="-38100"/>
                <a:ext cx="1052925" cy="402933"/>
              </a:xfrm>
              <a:prstGeom prst="rect">
                <a:avLst/>
              </a:prstGeom>
            </p:spPr>
            <p:txBody>
              <a:bodyPr lIns="43669" tIns="43669" rIns="43669" bIns="43669" rtlCol="0" anchor="ctr"/>
              <a:lstStyle/>
              <a:p>
                <a:pPr algn="ctr">
                  <a:lnSpc>
                    <a:spcPts val="2240"/>
                  </a:lnSpc>
                </a:pPr>
                <a:endParaRPr/>
              </a:p>
            </p:txBody>
          </p:sp>
        </p:grpSp>
        <p:sp>
          <p:nvSpPr>
            <p:cNvPr id="7" name="Freeform 7"/>
            <p:cNvSpPr/>
            <p:nvPr/>
          </p:nvSpPr>
          <p:spPr>
            <a:xfrm>
              <a:off x="0" y="0"/>
              <a:ext cx="4705566" cy="3047510"/>
            </a:xfrm>
            <a:custGeom>
              <a:avLst/>
              <a:gdLst/>
              <a:ahLst/>
              <a:cxnLst/>
              <a:rect l="l" t="t" r="r" b="b"/>
              <a:pathLst>
                <a:path w="4705566" h="3047510">
                  <a:moveTo>
                    <a:pt x="0" y="0"/>
                  </a:moveTo>
                  <a:lnTo>
                    <a:pt x="4705566" y="0"/>
                  </a:lnTo>
                  <a:lnTo>
                    <a:pt x="4705566" y="3047510"/>
                  </a:lnTo>
                  <a:lnTo>
                    <a:pt x="0" y="3047510"/>
                  </a:lnTo>
                  <a:lnTo>
                    <a:pt x="0" y="0"/>
                  </a:lnTo>
                  <a:close/>
                </a:path>
              </a:pathLst>
            </a:custGeom>
            <a:blipFill>
              <a:blip r:embed="rId3"/>
              <a:stretch>
                <a:fillRect t="-2775" b="-2775"/>
              </a:stretch>
            </a:blipFill>
          </p:spPr>
        </p:sp>
        <p:sp>
          <p:nvSpPr>
            <p:cNvPr id="8" name="TextBox 8"/>
            <p:cNvSpPr txBox="1"/>
            <p:nvPr/>
          </p:nvSpPr>
          <p:spPr>
            <a:xfrm>
              <a:off x="398678" y="3268157"/>
              <a:ext cx="3963260" cy="1153886"/>
            </a:xfrm>
            <a:prstGeom prst="rect">
              <a:avLst/>
            </a:prstGeom>
          </p:spPr>
          <p:txBody>
            <a:bodyPr lIns="0" tIns="0" rIns="0" bIns="0" rtlCol="0" anchor="t">
              <a:spAutoFit/>
            </a:bodyPr>
            <a:lstStyle/>
            <a:p>
              <a:pPr marL="0" lvl="0" indent="0" algn="ctr">
                <a:lnSpc>
                  <a:spcPts val="2350"/>
                </a:lnSpc>
              </a:pPr>
              <a:r>
                <a:rPr lang="en-US" sz="1678" b="1">
                  <a:solidFill>
                    <a:srgbClr val="005FAF"/>
                  </a:solidFill>
                  <a:latin typeface="TT Norms Bold"/>
                  <a:ea typeface="TT Norms Bold"/>
                  <a:cs typeface="TT Norms Bold"/>
                  <a:sym typeface="TT Norms Bold"/>
                </a:rPr>
                <a:t>Five Principles. One Goal.</a:t>
              </a:r>
              <a:r>
                <a:rPr lang="en-US" sz="1678" b="1">
                  <a:solidFill>
                    <a:srgbClr val="00B8B0"/>
                  </a:solidFill>
                  <a:latin typeface="TT Norms Bold"/>
                  <a:ea typeface="TT Norms Bold"/>
                  <a:cs typeface="TT Norms Bold"/>
                  <a:sym typeface="TT Norms Bold"/>
                </a:rPr>
                <a:t> Physiotherapy contributes to Sustainable Healthcare.</a:t>
              </a:r>
            </a:p>
          </p:txBody>
        </p:sp>
        <p:grpSp>
          <p:nvGrpSpPr>
            <p:cNvPr id="9" name="Group 9"/>
            <p:cNvGrpSpPr/>
            <p:nvPr/>
          </p:nvGrpSpPr>
          <p:grpSpPr>
            <a:xfrm>
              <a:off x="99138" y="4536600"/>
              <a:ext cx="4519658" cy="4519658"/>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3260" tIns="53260" rIns="53260" bIns="53260" rtlCol="0" anchor="ctr"/>
              <a:lstStyle/>
              <a:p>
                <a:pPr algn="ctr">
                  <a:lnSpc>
                    <a:spcPts val="3071"/>
                  </a:lnSpc>
                </a:pPr>
                <a:endParaRPr/>
              </a:p>
            </p:txBody>
          </p:sp>
        </p:grpSp>
        <p:sp>
          <p:nvSpPr>
            <p:cNvPr id="12" name="Freeform 12"/>
            <p:cNvSpPr/>
            <p:nvPr/>
          </p:nvSpPr>
          <p:spPr>
            <a:xfrm>
              <a:off x="99138" y="4536600"/>
              <a:ext cx="4519658" cy="4519658"/>
            </a:xfrm>
            <a:custGeom>
              <a:avLst/>
              <a:gdLst/>
              <a:ahLst/>
              <a:cxnLst/>
              <a:rect l="l" t="t" r="r" b="b"/>
              <a:pathLst>
                <a:path w="4519658" h="4519658">
                  <a:moveTo>
                    <a:pt x="0" y="0"/>
                  </a:moveTo>
                  <a:lnTo>
                    <a:pt x="4519657" y="0"/>
                  </a:lnTo>
                  <a:lnTo>
                    <a:pt x="4519657" y="4519657"/>
                  </a:lnTo>
                  <a:lnTo>
                    <a:pt x="0" y="4519657"/>
                  </a:lnTo>
                  <a:lnTo>
                    <a:pt x="0" y="0"/>
                  </a:lnTo>
                  <a:close/>
                </a:path>
              </a:pathLst>
            </a:custGeom>
            <a:blipFill>
              <a:blip r:embed="rId4"/>
              <a:stretch>
                <a:fillRect l="-8828" t="-9630" r="-8318" b="-8917"/>
              </a:stretch>
            </a:blipFill>
          </p:spPr>
        </p:sp>
      </p:grpSp>
      <p:sp>
        <p:nvSpPr>
          <p:cNvPr id="13" name="TextBox 13"/>
          <p:cNvSpPr txBox="1"/>
          <p:nvPr/>
        </p:nvSpPr>
        <p:spPr>
          <a:xfrm>
            <a:off x="5042021" y="3012877"/>
            <a:ext cx="12217279" cy="564150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Healthcare is a major contributor to global emissions, largely due to healthcare supply chains and hospital care.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Healthcare systems must respond to and mitigate the effects of climate change.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Sustainable clinical practice contributes to a reduction in overall healthcare emissions.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Physiotherapy services and practices support an opportunity towards more sustainable healthcare and sustainable clinical practice. </a:t>
            </a:r>
          </a:p>
        </p:txBody>
      </p:sp>
      <p:sp>
        <p:nvSpPr>
          <p:cNvPr id="14" name="Freeform 14"/>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5" name="Freeform 15"/>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6" name="Freeform 16"/>
          <p:cNvSpPr/>
          <p:nvPr/>
        </p:nvSpPr>
        <p:spPr>
          <a:xfrm>
            <a:off x="8842120"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7" name="Freeform 17"/>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8" name="Freeform 18"/>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9" name="Freeform 19"/>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20" name="TextBox 20"/>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Meeting SDGs</a:t>
            </a:r>
          </a:p>
          <a:p>
            <a:pPr algn="l">
              <a:lnSpc>
                <a:spcPts val="5910"/>
              </a:lnSpc>
            </a:pPr>
            <a:r>
              <a:rPr lang="en-US" sz="4222" b="1">
                <a:solidFill>
                  <a:srgbClr val="FFFFFF"/>
                </a:solidFill>
                <a:latin typeface="TT Norms Bold"/>
                <a:ea typeface="TT Norms Bold"/>
                <a:cs typeface="TT Norms Bold"/>
                <a:sym typeface="TT Norms Bold"/>
              </a:rPr>
              <a:t>and Delivering Sustainable Clinical Practice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2"/>
            <a:stretch>
              <a:fillRect/>
            </a:stretch>
          </a:blipFill>
        </p:spPr>
      </p:sp>
      <p:sp>
        <p:nvSpPr>
          <p:cNvPr id="3" name="TextBox 3"/>
          <p:cNvSpPr txBox="1"/>
          <p:nvPr/>
        </p:nvSpPr>
        <p:spPr>
          <a:xfrm>
            <a:off x="5042021" y="2498527"/>
            <a:ext cx="12217279" cy="7349652"/>
          </a:xfrm>
          <a:prstGeom prst="rect">
            <a:avLst/>
          </a:prstGeom>
        </p:spPr>
        <p:txBody>
          <a:bodyPr lIns="0" tIns="0" rIns="0" bIns="0" rtlCol="0" anchor="t">
            <a:spAutoFit/>
          </a:bodyPr>
          <a:lstStyle/>
          <a:p>
            <a:pPr algn="l">
              <a:lnSpc>
                <a:spcPts val="4051"/>
              </a:lnSpc>
              <a:spcBef>
                <a:spcPct val="0"/>
              </a:spcBef>
            </a:pPr>
            <a:r>
              <a:rPr lang="en-US" sz="2893" b="1">
                <a:solidFill>
                  <a:srgbClr val="004CFF"/>
                </a:solidFill>
                <a:latin typeface="TT Norms Bold"/>
                <a:ea typeface="TT Norms Bold"/>
                <a:cs typeface="TT Norms Bold"/>
                <a:sym typeface="TT Norms Bold"/>
              </a:rPr>
              <a:t>What is sustainable healthcare ? </a:t>
            </a:r>
          </a:p>
          <a:p>
            <a:pPr algn="l">
              <a:lnSpc>
                <a:spcPts val="4051"/>
              </a:lnSpc>
              <a:spcBef>
                <a:spcPct val="0"/>
              </a:spcBef>
            </a:pPr>
            <a:r>
              <a:rPr lang="en-US" sz="2893" b="1">
                <a:solidFill>
                  <a:srgbClr val="000000"/>
                </a:solidFill>
                <a:latin typeface="TT Norms Bold"/>
                <a:ea typeface="TT Norms Bold"/>
                <a:cs typeface="TT Norms Bold"/>
                <a:sym typeface="TT Norms Bold"/>
              </a:rPr>
              <a:t>Healthcare that meets the needs of our populations, without damaging the health or ability to meet the healthcare needs of vulnerable people now or in the future. </a:t>
            </a:r>
          </a:p>
          <a:p>
            <a:pPr algn="l">
              <a:lnSpc>
                <a:spcPts val="4051"/>
              </a:lnSpc>
              <a:spcBef>
                <a:spcPct val="0"/>
              </a:spcBef>
            </a:pPr>
            <a:endParaRPr lang="en-US" sz="2893" b="1">
              <a:solidFill>
                <a:srgbClr val="000000"/>
              </a:solidFill>
              <a:latin typeface="TT Norms Bold"/>
              <a:ea typeface="TT Norms Bold"/>
              <a:cs typeface="TT Norms Bold"/>
              <a:sym typeface="TT Norms Bold"/>
            </a:endParaRPr>
          </a:p>
          <a:p>
            <a:pPr algn="l">
              <a:lnSpc>
                <a:spcPts val="4051"/>
              </a:lnSpc>
              <a:spcBef>
                <a:spcPct val="0"/>
              </a:spcBef>
            </a:pPr>
            <a:r>
              <a:rPr lang="en-US" sz="2893" b="1">
                <a:solidFill>
                  <a:srgbClr val="004CFF"/>
                </a:solidFill>
                <a:latin typeface="TT Norms Bold"/>
                <a:ea typeface="TT Norms Bold"/>
                <a:cs typeface="TT Norms Bold"/>
                <a:sym typeface="TT Norms Bold"/>
              </a:rPr>
              <a:t>Why is it important for YOU to take action ? </a:t>
            </a:r>
          </a:p>
          <a:p>
            <a:pPr algn="l">
              <a:lnSpc>
                <a:spcPts val="4051"/>
              </a:lnSpc>
              <a:spcBef>
                <a:spcPct val="0"/>
              </a:spcBef>
            </a:pPr>
            <a:r>
              <a:rPr lang="en-US" sz="2893" b="1">
                <a:solidFill>
                  <a:srgbClr val="000000"/>
                </a:solidFill>
                <a:latin typeface="TT Norms Bold"/>
                <a:ea typeface="TT Norms Bold"/>
                <a:cs typeface="TT Norms Bold"/>
                <a:sym typeface="TT Norms Bold"/>
              </a:rPr>
              <a:t>The global climate and nature crisis is a health crisis – and healthcare is part of the problem. </a:t>
            </a:r>
          </a:p>
          <a:p>
            <a:pPr algn="l">
              <a:lnSpc>
                <a:spcPts val="4051"/>
              </a:lnSpc>
              <a:spcBef>
                <a:spcPct val="0"/>
              </a:spcBef>
            </a:pPr>
            <a:endParaRPr lang="en-US" sz="2893" b="1">
              <a:solidFill>
                <a:srgbClr val="000000"/>
              </a:solidFill>
              <a:latin typeface="TT Norms Bold"/>
              <a:ea typeface="TT Norms Bold"/>
              <a:cs typeface="TT Norms Bold"/>
              <a:sym typeface="TT Norms Bold"/>
            </a:endParaRPr>
          </a:p>
          <a:p>
            <a:pPr algn="l">
              <a:lnSpc>
                <a:spcPts val="4051"/>
              </a:lnSpc>
              <a:spcBef>
                <a:spcPct val="0"/>
              </a:spcBef>
            </a:pPr>
            <a:r>
              <a:rPr lang="en-US" sz="2893" b="1">
                <a:solidFill>
                  <a:srgbClr val="000000"/>
                </a:solidFill>
                <a:latin typeface="TT Norms Bold"/>
                <a:ea typeface="TT Norms Bold"/>
                <a:cs typeface="TT Norms Bold"/>
                <a:sym typeface="TT Norms Bold"/>
              </a:rPr>
              <a:t>Physiotherapists can maximise positive patient health outcomes, reduce inequity while at the same time minimising negative environmental, social and financial impacts. </a:t>
            </a:r>
          </a:p>
          <a:p>
            <a:pPr algn="l">
              <a:lnSpc>
                <a:spcPts val="4051"/>
              </a:lnSpc>
              <a:spcBef>
                <a:spcPct val="0"/>
              </a:spcBef>
            </a:pPr>
            <a:endParaRPr lang="en-US" sz="2893" b="1">
              <a:solidFill>
                <a:srgbClr val="000000"/>
              </a:solidFill>
              <a:latin typeface="TT Norms Bold"/>
              <a:ea typeface="TT Norms Bold"/>
              <a:cs typeface="TT Norms Bold"/>
              <a:sym typeface="TT Norms Bold"/>
            </a:endParaRPr>
          </a:p>
          <a:p>
            <a:pPr algn="l">
              <a:lnSpc>
                <a:spcPts val="2651"/>
              </a:lnSpc>
              <a:spcBef>
                <a:spcPct val="0"/>
              </a:spcBef>
            </a:pPr>
            <a:r>
              <a:rPr lang="en-US" sz="1893">
                <a:solidFill>
                  <a:srgbClr val="000000"/>
                </a:solidFill>
                <a:latin typeface="TT Norms"/>
                <a:ea typeface="TT Norms"/>
                <a:cs typeface="TT Norms"/>
                <a:sym typeface="TT Norms"/>
              </a:rPr>
              <a:t>Sustainable development goals related terminology (2024), Europe Region of World Physiotherapy. </a:t>
            </a:r>
          </a:p>
          <a:p>
            <a:pPr algn="l">
              <a:lnSpc>
                <a:spcPts val="2651"/>
              </a:lnSpc>
              <a:spcBef>
                <a:spcPct val="0"/>
              </a:spcBef>
            </a:pPr>
            <a:endParaRPr lang="en-US" sz="1893">
              <a:solidFill>
                <a:srgbClr val="000000"/>
              </a:solidFill>
              <a:latin typeface="TT Norms"/>
              <a:ea typeface="TT Norms"/>
              <a:cs typeface="TT Norms"/>
              <a:sym typeface="TT Norms"/>
            </a:endParaRPr>
          </a:p>
        </p:txBody>
      </p:sp>
      <p:grpSp>
        <p:nvGrpSpPr>
          <p:cNvPr id="4" name="Group 4"/>
          <p:cNvGrpSpPr/>
          <p:nvPr/>
        </p:nvGrpSpPr>
        <p:grpSpPr>
          <a:xfrm>
            <a:off x="1204223" y="2466107"/>
            <a:ext cx="3538450" cy="3531127"/>
            <a:chOff x="0" y="0"/>
            <a:chExt cx="4717933" cy="4708169"/>
          </a:xfrm>
        </p:grpSpPr>
        <p:grpSp>
          <p:nvGrpSpPr>
            <p:cNvPr id="5" name="Group 5"/>
            <p:cNvGrpSpPr/>
            <p:nvPr/>
          </p:nvGrpSpPr>
          <p:grpSpPr>
            <a:xfrm>
              <a:off x="0" y="3073432"/>
              <a:ext cx="4717933" cy="1634737"/>
              <a:chOff x="0" y="0"/>
              <a:chExt cx="1052925" cy="364833"/>
            </a:xfrm>
          </p:grpSpPr>
          <p:sp>
            <p:nvSpPr>
              <p:cNvPr id="6" name="Freeform 6"/>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FFFFFF"/>
              </a:solidFill>
            </p:spPr>
          </p:sp>
          <p:sp>
            <p:nvSpPr>
              <p:cNvPr id="7" name="TextBox 7"/>
              <p:cNvSpPr txBox="1"/>
              <p:nvPr/>
            </p:nvSpPr>
            <p:spPr>
              <a:xfrm>
                <a:off x="0" y="-38100"/>
                <a:ext cx="1052925" cy="402933"/>
              </a:xfrm>
              <a:prstGeom prst="rect">
                <a:avLst/>
              </a:prstGeom>
            </p:spPr>
            <p:txBody>
              <a:bodyPr lIns="43669" tIns="43669" rIns="43669" bIns="43669" rtlCol="0" anchor="ctr"/>
              <a:lstStyle/>
              <a:p>
                <a:pPr algn="ctr">
                  <a:lnSpc>
                    <a:spcPts val="2240"/>
                  </a:lnSpc>
                </a:pPr>
                <a:endParaRPr/>
              </a:p>
            </p:txBody>
          </p:sp>
        </p:grpSp>
        <p:sp>
          <p:nvSpPr>
            <p:cNvPr id="8" name="Freeform 8"/>
            <p:cNvSpPr/>
            <p:nvPr/>
          </p:nvSpPr>
          <p:spPr>
            <a:xfrm>
              <a:off x="0" y="0"/>
              <a:ext cx="4705566" cy="3047510"/>
            </a:xfrm>
            <a:custGeom>
              <a:avLst/>
              <a:gdLst/>
              <a:ahLst/>
              <a:cxnLst/>
              <a:rect l="l" t="t" r="r" b="b"/>
              <a:pathLst>
                <a:path w="4705566" h="3047510">
                  <a:moveTo>
                    <a:pt x="0" y="0"/>
                  </a:moveTo>
                  <a:lnTo>
                    <a:pt x="4705566" y="0"/>
                  </a:lnTo>
                  <a:lnTo>
                    <a:pt x="4705566" y="3047510"/>
                  </a:lnTo>
                  <a:lnTo>
                    <a:pt x="0" y="3047510"/>
                  </a:lnTo>
                  <a:lnTo>
                    <a:pt x="0" y="0"/>
                  </a:lnTo>
                  <a:close/>
                </a:path>
              </a:pathLst>
            </a:custGeom>
            <a:blipFill>
              <a:blip r:embed="rId3"/>
              <a:stretch>
                <a:fillRect t="-2775" b="-2775"/>
              </a:stretch>
            </a:blipFill>
          </p:spPr>
        </p:sp>
        <p:sp>
          <p:nvSpPr>
            <p:cNvPr id="9" name="TextBox 9"/>
            <p:cNvSpPr txBox="1"/>
            <p:nvPr/>
          </p:nvSpPr>
          <p:spPr>
            <a:xfrm>
              <a:off x="398678" y="3268157"/>
              <a:ext cx="3963260" cy="1153886"/>
            </a:xfrm>
            <a:prstGeom prst="rect">
              <a:avLst/>
            </a:prstGeom>
          </p:spPr>
          <p:txBody>
            <a:bodyPr lIns="0" tIns="0" rIns="0" bIns="0" rtlCol="0" anchor="t">
              <a:spAutoFit/>
            </a:bodyPr>
            <a:lstStyle/>
            <a:p>
              <a:pPr marL="0" lvl="0" indent="0" algn="ctr">
                <a:lnSpc>
                  <a:spcPts val="2350"/>
                </a:lnSpc>
              </a:pPr>
              <a:r>
                <a:rPr lang="en-US" sz="1678" b="1">
                  <a:solidFill>
                    <a:srgbClr val="005FAF"/>
                  </a:solidFill>
                  <a:latin typeface="TT Norms Bold"/>
                  <a:ea typeface="TT Norms Bold"/>
                  <a:cs typeface="TT Norms Bold"/>
                  <a:sym typeface="TT Norms Bold"/>
                </a:rPr>
                <a:t>Five Principles. One Goal.</a:t>
              </a:r>
              <a:r>
                <a:rPr lang="en-US" sz="1678" b="1">
                  <a:solidFill>
                    <a:srgbClr val="00B8B0"/>
                  </a:solidFill>
                  <a:latin typeface="TT Norms Bold"/>
                  <a:ea typeface="TT Norms Bold"/>
                  <a:cs typeface="TT Norms Bold"/>
                  <a:sym typeface="TT Norms Bold"/>
                </a:rPr>
                <a:t> Physiotherapy contributes to Sustainable Healthcare.</a:t>
              </a:r>
            </a:p>
          </p:txBody>
        </p:sp>
      </p:grpSp>
      <p:grpSp>
        <p:nvGrpSpPr>
          <p:cNvPr id="10" name="Group 10"/>
          <p:cNvGrpSpPr/>
          <p:nvPr/>
        </p:nvGrpSpPr>
        <p:grpSpPr>
          <a:xfrm>
            <a:off x="1278576" y="5868557"/>
            <a:ext cx="3389743" cy="3389743"/>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2" name="TextBox 12"/>
            <p:cNvSpPr txBox="1"/>
            <p:nvPr/>
          </p:nvSpPr>
          <p:spPr>
            <a:xfrm>
              <a:off x="76200" y="38100"/>
              <a:ext cx="660400" cy="698500"/>
            </a:xfrm>
            <a:prstGeom prst="rect">
              <a:avLst/>
            </a:prstGeom>
          </p:spPr>
          <p:txBody>
            <a:bodyPr lIns="53260" tIns="53260" rIns="53260" bIns="53260" rtlCol="0" anchor="ctr"/>
            <a:lstStyle/>
            <a:p>
              <a:pPr algn="ctr">
                <a:lnSpc>
                  <a:spcPts val="3071"/>
                </a:lnSpc>
              </a:pPr>
              <a:endParaRPr/>
            </a:p>
          </p:txBody>
        </p:sp>
      </p:grpSp>
      <p:sp>
        <p:nvSpPr>
          <p:cNvPr id="13" name="Freeform 13"/>
          <p:cNvSpPr/>
          <p:nvPr/>
        </p:nvSpPr>
        <p:spPr>
          <a:xfrm>
            <a:off x="1278576" y="5868557"/>
            <a:ext cx="3389743" cy="3389743"/>
          </a:xfrm>
          <a:custGeom>
            <a:avLst/>
            <a:gdLst/>
            <a:ahLst/>
            <a:cxnLst/>
            <a:rect l="l" t="t" r="r" b="b"/>
            <a:pathLst>
              <a:path w="3389743" h="3389743">
                <a:moveTo>
                  <a:pt x="0" y="0"/>
                </a:moveTo>
                <a:lnTo>
                  <a:pt x="3389744" y="0"/>
                </a:lnTo>
                <a:lnTo>
                  <a:pt x="3389744" y="3389743"/>
                </a:lnTo>
                <a:lnTo>
                  <a:pt x="0" y="3389743"/>
                </a:lnTo>
                <a:lnTo>
                  <a:pt x="0" y="0"/>
                </a:lnTo>
                <a:close/>
              </a:path>
            </a:pathLst>
          </a:custGeom>
          <a:blipFill>
            <a:blip r:embed="rId4"/>
            <a:stretch>
              <a:fillRect l="-8828" t="-9630" r="-8318" b="-8917"/>
            </a:stretch>
          </a:blipFill>
        </p:spPr>
      </p:sp>
      <p:sp>
        <p:nvSpPr>
          <p:cNvPr id="14" name="Freeform 14"/>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5" name="Freeform 15"/>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6" name="Freeform 16"/>
          <p:cNvSpPr/>
          <p:nvPr/>
        </p:nvSpPr>
        <p:spPr>
          <a:xfrm>
            <a:off x="10550426"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7" name="Freeform 17"/>
          <p:cNvSpPr/>
          <p:nvPr/>
        </p:nvSpPr>
        <p:spPr>
          <a:xfrm>
            <a:off x="8842120"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8" name="Freeform 18"/>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9" name="Freeform 19"/>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20" name="Freeform 20"/>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21" name="TextBox 21"/>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contribute to Sustainable Clinical Practice and Sustainable Healthcare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2"/>
            <a:stretch>
              <a:fillRect/>
            </a:stretch>
          </a:blipFill>
        </p:spPr>
      </p:sp>
      <p:sp>
        <p:nvSpPr>
          <p:cNvPr id="3" name="Freeform 3"/>
          <p:cNvSpPr/>
          <p:nvPr/>
        </p:nvSpPr>
        <p:spPr>
          <a:xfrm>
            <a:off x="808844" y="2865674"/>
            <a:ext cx="7817532" cy="6386929"/>
          </a:xfrm>
          <a:custGeom>
            <a:avLst/>
            <a:gdLst/>
            <a:ahLst/>
            <a:cxnLst/>
            <a:rect l="l" t="t" r="r" b="b"/>
            <a:pathLst>
              <a:path w="7817532" h="6386929">
                <a:moveTo>
                  <a:pt x="0" y="0"/>
                </a:moveTo>
                <a:lnTo>
                  <a:pt x="7817532" y="0"/>
                </a:lnTo>
                <a:lnTo>
                  <a:pt x="7817532" y="6386929"/>
                </a:lnTo>
                <a:lnTo>
                  <a:pt x="0" y="6386929"/>
                </a:lnTo>
                <a:lnTo>
                  <a:pt x="0" y="0"/>
                </a:lnTo>
                <a:close/>
              </a:path>
            </a:pathLst>
          </a:custGeom>
          <a:blipFill>
            <a:blip r:embed="rId3"/>
            <a:stretch>
              <a:fillRect l="-3224" r="-3224"/>
            </a:stretch>
          </a:blipFill>
        </p:spPr>
      </p:sp>
      <p:sp>
        <p:nvSpPr>
          <p:cNvPr id="4" name="TextBox 4"/>
          <p:cNvSpPr txBox="1"/>
          <p:nvPr/>
        </p:nvSpPr>
        <p:spPr>
          <a:xfrm>
            <a:off x="8818744" y="2808524"/>
            <a:ext cx="8440556" cy="5641502"/>
          </a:xfrm>
          <a:prstGeom prst="rect">
            <a:avLst/>
          </a:prstGeom>
        </p:spPr>
        <p:txBody>
          <a:bodyPr lIns="0" tIns="0" rIns="0" bIns="0" rtlCol="0" anchor="t">
            <a:spAutoFit/>
          </a:bodyPr>
          <a:lstStyle/>
          <a:p>
            <a:pPr algn="l">
              <a:lnSpc>
                <a:spcPts val="4051"/>
              </a:lnSpc>
              <a:spcBef>
                <a:spcPct val="0"/>
              </a:spcBef>
            </a:pPr>
            <a:r>
              <a:rPr lang="en-US" sz="2893" b="1">
                <a:solidFill>
                  <a:srgbClr val="004CFF"/>
                </a:solidFill>
                <a:latin typeface="TT Norms Bold"/>
                <a:ea typeface="TT Norms Bold"/>
                <a:cs typeface="TT Norms Bold"/>
                <a:sym typeface="TT Norms Bold"/>
              </a:rPr>
              <a:t>Earth Overshoot day is 5 June 2026 </a:t>
            </a:r>
          </a:p>
          <a:p>
            <a:pPr algn="l">
              <a:lnSpc>
                <a:spcPts val="4051"/>
              </a:lnSpc>
              <a:spcBef>
                <a:spcPct val="0"/>
              </a:spcBef>
            </a:pPr>
            <a:r>
              <a:rPr lang="en-US" sz="2893">
                <a:solidFill>
                  <a:srgbClr val="000000"/>
                </a:solidFill>
                <a:latin typeface="TT Norms"/>
                <a:ea typeface="TT Norms"/>
                <a:cs typeface="TT Norms"/>
                <a:sym typeface="TT Norms"/>
              </a:rPr>
              <a:t>This day marks the point when humanity's demand on nature exceeds what the earth can regenerate in a year, indicating we are using resources faster than they can be replenished.</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If everyone on Earth lived at the same level of consumption as the residents of that particular country.</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u="sng">
                <a:solidFill>
                  <a:srgbClr val="004CFF"/>
                </a:solidFill>
                <a:latin typeface="TT Norms"/>
                <a:ea typeface="TT Norms"/>
                <a:cs typeface="TT Norms"/>
                <a:sym typeface="TT Norms"/>
                <a:hlinkClick r:id="rId4" tooltip="https://overshoot.footprintnetwork.org/newsroom/country-overshoot-days/#:~:text=A%20country%E2%80%99s%20overshoot%20day%20is%20the%20date%20on,most%20recent%20National%20Footprint%20and%20Biocapacity%20Accounts%20edition."/>
              </a:rPr>
              <a:t>What is your country’s overshoot day?</a:t>
            </a:r>
          </a:p>
        </p:txBody>
      </p:sp>
      <p:sp>
        <p:nvSpPr>
          <p:cNvPr id="5" name="Freeform 5"/>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Freeform 6"/>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8842120"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0" name="Freeform 10"/>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1" name="TextBox 11"/>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Meeting SDGs</a:t>
            </a:r>
          </a:p>
          <a:p>
            <a:pPr algn="l">
              <a:lnSpc>
                <a:spcPts val="5910"/>
              </a:lnSpc>
            </a:pPr>
            <a:r>
              <a:rPr lang="en-US" sz="4222" b="1">
                <a:solidFill>
                  <a:srgbClr val="FFFFFF"/>
                </a:solidFill>
                <a:latin typeface="TT Norms Bold"/>
                <a:ea typeface="TT Norms Bold"/>
                <a:cs typeface="TT Norms Bold"/>
                <a:sym typeface="TT Norms Bold"/>
              </a:rPr>
              <a:t>and Delivering Sustainable Clinical Practice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2"/>
            <a:stretch>
              <a:fillRect/>
            </a:stretch>
          </a:blipFill>
        </p:spPr>
      </p:sp>
      <p:sp>
        <p:nvSpPr>
          <p:cNvPr id="3" name="Freeform 3"/>
          <p:cNvSpPr/>
          <p:nvPr/>
        </p:nvSpPr>
        <p:spPr>
          <a:xfrm>
            <a:off x="3847950" y="2466211"/>
            <a:ext cx="10592099" cy="7162907"/>
          </a:xfrm>
          <a:custGeom>
            <a:avLst/>
            <a:gdLst/>
            <a:ahLst/>
            <a:cxnLst/>
            <a:rect l="l" t="t" r="r" b="b"/>
            <a:pathLst>
              <a:path w="10592099" h="7162907">
                <a:moveTo>
                  <a:pt x="0" y="0"/>
                </a:moveTo>
                <a:lnTo>
                  <a:pt x="10592100" y="0"/>
                </a:lnTo>
                <a:lnTo>
                  <a:pt x="10592100" y="7162908"/>
                </a:lnTo>
                <a:lnTo>
                  <a:pt x="0" y="7162908"/>
                </a:lnTo>
                <a:lnTo>
                  <a:pt x="0" y="0"/>
                </a:lnTo>
                <a:close/>
              </a:path>
            </a:pathLst>
          </a:custGeom>
          <a:blipFill>
            <a:blip r:embed="rId3"/>
            <a:stretch>
              <a:fillRect/>
            </a:stretch>
          </a:blipFill>
        </p:spPr>
      </p:sp>
      <p:sp>
        <p:nvSpPr>
          <p:cNvPr id="4" name="Freeform 4"/>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8842120"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Freeform 7"/>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8" name="Freeform 8"/>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0" name="TextBox 10"/>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Meeting SDGs</a:t>
            </a:r>
          </a:p>
          <a:p>
            <a:pPr algn="l">
              <a:lnSpc>
                <a:spcPts val="5910"/>
              </a:lnSpc>
            </a:pPr>
            <a:r>
              <a:rPr lang="en-US" sz="4222" b="1">
                <a:solidFill>
                  <a:srgbClr val="FFFFFF"/>
                </a:solidFill>
                <a:latin typeface="TT Norms Bold"/>
                <a:ea typeface="TT Norms Bold"/>
                <a:cs typeface="TT Norms Bold"/>
                <a:sym typeface="TT Norms Bold"/>
              </a:rPr>
              <a:t>and Delivering Sustainable Clinical Practice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2"/>
            <a:stretch>
              <a:fillRect/>
            </a:stretch>
          </a:blipFill>
        </p:spPr>
      </p:sp>
      <p:sp>
        <p:nvSpPr>
          <p:cNvPr id="3" name="TextBox 3"/>
          <p:cNvSpPr txBox="1"/>
          <p:nvPr/>
        </p:nvSpPr>
        <p:spPr>
          <a:xfrm>
            <a:off x="6897372" y="2337810"/>
            <a:ext cx="10361928" cy="152670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Promoting health, preventing disease and tackling the cause of illness and inequalities. The most sustainable healthcare is that which is never needed. </a:t>
            </a:r>
          </a:p>
        </p:txBody>
      </p:sp>
      <p:grpSp>
        <p:nvGrpSpPr>
          <p:cNvPr id="4" name="Group 4"/>
          <p:cNvGrpSpPr/>
          <p:nvPr/>
        </p:nvGrpSpPr>
        <p:grpSpPr>
          <a:xfrm>
            <a:off x="1028700" y="3992246"/>
            <a:ext cx="3538450" cy="3531127"/>
            <a:chOff x="0" y="0"/>
            <a:chExt cx="4717933" cy="4708169"/>
          </a:xfrm>
        </p:grpSpPr>
        <p:grpSp>
          <p:nvGrpSpPr>
            <p:cNvPr id="5" name="Group 5"/>
            <p:cNvGrpSpPr/>
            <p:nvPr/>
          </p:nvGrpSpPr>
          <p:grpSpPr>
            <a:xfrm>
              <a:off x="0" y="3073432"/>
              <a:ext cx="4717933" cy="1634737"/>
              <a:chOff x="0" y="0"/>
              <a:chExt cx="1052925" cy="364833"/>
            </a:xfrm>
          </p:grpSpPr>
          <p:sp>
            <p:nvSpPr>
              <p:cNvPr id="6" name="Freeform 6"/>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FFFFFF"/>
              </a:solidFill>
            </p:spPr>
          </p:sp>
          <p:sp>
            <p:nvSpPr>
              <p:cNvPr id="7" name="TextBox 7"/>
              <p:cNvSpPr txBox="1"/>
              <p:nvPr/>
            </p:nvSpPr>
            <p:spPr>
              <a:xfrm>
                <a:off x="0" y="-38100"/>
                <a:ext cx="1052925" cy="402933"/>
              </a:xfrm>
              <a:prstGeom prst="rect">
                <a:avLst/>
              </a:prstGeom>
            </p:spPr>
            <p:txBody>
              <a:bodyPr lIns="43669" tIns="43669" rIns="43669" bIns="43669" rtlCol="0" anchor="ctr"/>
              <a:lstStyle/>
              <a:p>
                <a:pPr algn="ctr">
                  <a:lnSpc>
                    <a:spcPts val="2240"/>
                  </a:lnSpc>
                </a:pPr>
                <a:endParaRPr/>
              </a:p>
            </p:txBody>
          </p:sp>
        </p:grpSp>
        <p:sp>
          <p:nvSpPr>
            <p:cNvPr id="8" name="Freeform 8"/>
            <p:cNvSpPr/>
            <p:nvPr/>
          </p:nvSpPr>
          <p:spPr>
            <a:xfrm>
              <a:off x="0" y="0"/>
              <a:ext cx="4705566" cy="3047510"/>
            </a:xfrm>
            <a:custGeom>
              <a:avLst/>
              <a:gdLst/>
              <a:ahLst/>
              <a:cxnLst/>
              <a:rect l="l" t="t" r="r" b="b"/>
              <a:pathLst>
                <a:path w="4705566" h="3047510">
                  <a:moveTo>
                    <a:pt x="0" y="0"/>
                  </a:moveTo>
                  <a:lnTo>
                    <a:pt x="4705566" y="0"/>
                  </a:lnTo>
                  <a:lnTo>
                    <a:pt x="4705566" y="3047510"/>
                  </a:lnTo>
                  <a:lnTo>
                    <a:pt x="0" y="3047510"/>
                  </a:lnTo>
                  <a:lnTo>
                    <a:pt x="0" y="0"/>
                  </a:lnTo>
                  <a:close/>
                </a:path>
              </a:pathLst>
            </a:custGeom>
            <a:blipFill>
              <a:blip r:embed="rId3"/>
              <a:stretch>
                <a:fillRect t="-2775" b="-2775"/>
              </a:stretch>
            </a:blipFill>
          </p:spPr>
        </p:sp>
        <p:sp>
          <p:nvSpPr>
            <p:cNvPr id="9" name="TextBox 9"/>
            <p:cNvSpPr txBox="1"/>
            <p:nvPr/>
          </p:nvSpPr>
          <p:spPr>
            <a:xfrm>
              <a:off x="398678" y="3268157"/>
              <a:ext cx="3963260" cy="1153886"/>
            </a:xfrm>
            <a:prstGeom prst="rect">
              <a:avLst/>
            </a:prstGeom>
          </p:spPr>
          <p:txBody>
            <a:bodyPr lIns="0" tIns="0" rIns="0" bIns="0" rtlCol="0" anchor="t">
              <a:spAutoFit/>
            </a:bodyPr>
            <a:lstStyle/>
            <a:p>
              <a:pPr marL="0" lvl="0" indent="0" algn="ctr">
                <a:lnSpc>
                  <a:spcPts val="2350"/>
                </a:lnSpc>
              </a:pPr>
              <a:r>
                <a:rPr lang="en-US" sz="1678" b="1">
                  <a:solidFill>
                    <a:srgbClr val="005FAF"/>
                  </a:solidFill>
                  <a:latin typeface="TT Norms Bold"/>
                  <a:ea typeface="TT Norms Bold"/>
                  <a:cs typeface="TT Norms Bold"/>
                  <a:sym typeface="TT Norms Bold"/>
                </a:rPr>
                <a:t>Five Principles. One Goal.</a:t>
              </a:r>
              <a:r>
                <a:rPr lang="en-US" sz="1678" b="1">
                  <a:solidFill>
                    <a:srgbClr val="00B8B0"/>
                  </a:solidFill>
                  <a:latin typeface="TT Norms Bold"/>
                  <a:ea typeface="TT Norms Bold"/>
                  <a:cs typeface="TT Norms Bold"/>
                  <a:sym typeface="TT Norms Bold"/>
                </a:rPr>
                <a:t> Physiotherapy contributes to Sustainable Healthcare.</a:t>
              </a:r>
            </a:p>
          </p:txBody>
        </p:sp>
      </p:grpSp>
      <p:grpSp>
        <p:nvGrpSpPr>
          <p:cNvPr id="10" name="Group 10"/>
          <p:cNvGrpSpPr/>
          <p:nvPr/>
        </p:nvGrpSpPr>
        <p:grpSpPr>
          <a:xfrm>
            <a:off x="5182511" y="8563898"/>
            <a:ext cx="1566818" cy="1559190"/>
            <a:chOff x="0" y="0"/>
            <a:chExt cx="2089091" cy="2078920"/>
          </a:xfrm>
        </p:grpSpPr>
        <p:grpSp>
          <p:nvGrpSpPr>
            <p:cNvPr id="11" name="Group 11"/>
            <p:cNvGrpSpPr/>
            <p:nvPr/>
          </p:nvGrpSpPr>
          <p:grpSpPr>
            <a:xfrm>
              <a:off x="2031" y="1355765"/>
              <a:ext cx="2087060" cy="723155"/>
              <a:chOff x="0" y="0"/>
              <a:chExt cx="1052925" cy="364833"/>
            </a:xfrm>
          </p:grpSpPr>
          <p:sp>
            <p:nvSpPr>
              <p:cNvPr id="12" name="Freeform 12"/>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13" name="TextBox 13"/>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grpSp>
          <p:nvGrpSpPr>
            <p:cNvPr id="14" name="Group 14"/>
            <p:cNvGrpSpPr/>
            <p:nvPr/>
          </p:nvGrpSpPr>
          <p:grpSpPr>
            <a:xfrm>
              <a:off x="0" y="0"/>
              <a:ext cx="2087060" cy="1359586"/>
              <a:chOff x="0" y="0"/>
              <a:chExt cx="1052925" cy="685913"/>
            </a:xfrm>
          </p:grpSpPr>
          <p:sp>
            <p:nvSpPr>
              <p:cNvPr id="15" name="Freeform 15"/>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378B30"/>
              </a:solidFill>
            </p:spPr>
          </p:sp>
          <p:sp>
            <p:nvSpPr>
              <p:cNvPr id="16" name="TextBox 16"/>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sp>
          <p:nvSpPr>
            <p:cNvPr id="17" name="Freeform 17"/>
            <p:cNvSpPr/>
            <p:nvPr/>
          </p:nvSpPr>
          <p:spPr>
            <a:xfrm>
              <a:off x="7174" y="12993"/>
              <a:ext cx="2069432" cy="1342772"/>
            </a:xfrm>
            <a:custGeom>
              <a:avLst/>
              <a:gdLst/>
              <a:ahLst/>
              <a:cxnLst/>
              <a:rect l="l" t="t" r="r" b="b"/>
              <a:pathLst>
                <a:path w="2069432" h="1342772">
                  <a:moveTo>
                    <a:pt x="0" y="0"/>
                  </a:moveTo>
                  <a:lnTo>
                    <a:pt x="2069432" y="0"/>
                  </a:lnTo>
                  <a:lnTo>
                    <a:pt x="2069432" y="1342772"/>
                  </a:lnTo>
                  <a:lnTo>
                    <a:pt x="0" y="1342772"/>
                  </a:lnTo>
                  <a:lnTo>
                    <a:pt x="0" y="0"/>
                  </a:lnTo>
                  <a:close/>
                </a:path>
              </a:pathLst>
            </a:custGeom>
            <a:blipFill>
              <a:blip r:embed="rId4"/>
              <a:stretch>
                <a:fillRect t="-2724" b="-2724"/>
              </a:stretch>
            </a:blipFill>
          </p:spPr>
        </p:sp>
        <p:sp>
          <p:nvSpPr>
            <p:cNvPr id="18" name="TextBox 18"/>
            <p:cNvSpPr txBox="1"/>
            <p:nvPr/>
          </p:nvSpPr>
          <p:spPr>
            <a:xfrm>
              <a:off x="258852" y="1363093"/>
              <a:ext cx="1566075" cy="715827"/>
            </a:xfrm>
            <a:prstGeom prst="rect">
              <a:avLst/>
            </a:prstGeom>
          </p:spPr>
          <p:txBody>
            <a:bodyPr lIns="0" tIns="0" rIns="0" bIns="0" rtlCol="0" anchor="t">
              <a:spAutoFit/>
            </a:bodyPr>
            <a:lstStyle/>
            <a:p>
              <a:pPr algn="ctr">
                <a:lnSpc>
                  <a:spcPts val="1515"/>
                </a:lnSpc>
              </a:pPr>
              <a:r>
                <a:rPr lang="en-US" sz="1082" b="1">
                  <a:solidFill>
                    <a:srgbClr val="FDFDFC"/>
                  </a:solidFill>
                  <a:latin typeface="TT Norms Bold"/>
                  <a:ea typeface="TT Norms Bold"/>
                  <a:cs typeface="TT Norms Bold"/>
                  <a:sym typeface="TT Norms Bold"/>
                </a:rPr>
                <a:t>#5</a:t>
              </a:r>
            </a:p>
            <a:p>
              <a:pPr marL="0" lvl="0" indent="0" algn="ctr">
                <a:lnSpc>
                  <a:spcPts val="1515"/>
                </a:lnSpc>
              </a:pPr>
              <a:r>
                <a:rPr lang="en-US" sz="1082" b="1">
                  <a:solidFill>
                    <a:srgbClr val="FDFDFC"/>
                  </a:solidFill>
                  <a:latin typeface="TT Norms Bold"/>
                  <a:ea typeface="TT Norms Bold"/>
                  <a:cs typeface="TT Norms Bold"/>
                  <a:sym typeface="TT Norms Bold"/>
                </a:rPr>
                <a:t>Efficient Resource Use</a:t>
              </a:r>
            </a:p>
          </p:txBody>
        </p:sp>
      </p:grpSp>
      <p:grpSp>
        <p:nvGrpSpPr>
          <p:cNvPr id="19" name="Group 19"/>
          <p:cNvGrpSpPr/>
          <p:nvPr/>
        </p:nvGrpSpPr>
        <p:grpSpPr>
          <a:xfrm>
            <a:off x="5185818" y="7004708"/>
            <a:ext cx="1567332" cy="1559190"/>
            <a:chOff x="0" y="0"/>
            <a:chExt cx="2089776" cy="2078920"/>
          </a:xfrm>
        </p:grpSpPr>
        <p:grpSp>
          <p:nvGrpSpPr>
            <p:cNvPr id="20" name="Group 20"/>
            <p:cNvGrpSpPr/>
            <p:nvPr/>
          </p:nvGrpSpPr>
          <p:grpSpPr>
            <a:xfrm>
              <a:off x="0" y="1355765"/>
              <a:ext cx="2087060" cy="723155"/>
              <a:chOff x="0" y="0"/>
              <a:chExt cx="1052925" cy="364833"/>
            </a:xfrm>
          </p:grpSpPr>
          <p:sp>
            <p:nvSpPr>
              <p:cNvPr id="21" name="Freeform 21"/>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22" name="TextBox 22"/>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grpSp>
          <p:nvGrpSpPr>
            <p:cNvPr id="23" name="Group 23"/>
            <p:cNvGrpSpPr/>
            <p:nvPr/>
          </p:nvGrpSpPr>
          <p:grpSpPr>
            <a:xfrm>
              <a:off x="2716" y="0"/>
              <a:ext cx="2087060" cy="1359586"/>
              <a:chOff x="0" y="0"/>
              <a:chExt cx="1052925" cy="685913"/>
            </a:xfrm>
          </p:grpSpPr>
          <p:sp>
            <p:nvSpPr>
              <p:cNvPr id="24" name="Freeform 24"/>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378B30"/>
              </a:solidFill>
            </p:spPr>
          </p:sp>
          <p:sp>
            <p:nvSpPr>
              <p:cNvPr id="25" name="TextBox 25"/>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sp>
          <p:nvSpPr>
            <p:cNvPr id="26" name="Freeform 26"/>
            <p:cNvSpPr/>
            <p:nvPr/>
          </p:nvSpPr>
          <p:spPr>
            <a:xfrm>
              <a:off x="2716" y="3903"/>
              <a:ext cx="2074903" cy="1355683"/>
            </a:xfrm>
            <a:custGeom>
              <a:avLst/>
              <a:gdLst/>
              <a:ahLst/>
              <a:cxnLst/>
              <a:rect l="l" t="t" r="r" b="b"/>
              <a:pathLst>
                <a:path w="2074903" h="1355683">
                  <a:moveTo>
                    <a:pt x="0" y="0"/>
                  </a:moveTo>
                  <a:lnTo>
                    <a:pt x="2074903" y="0"/>
                  </a:lnTo>
                  <a:lnTo>
                    <a:pt x="2074903" y="1355683"/>
                  </a:lnTo>
                  <a:lnTo>
                    <a:pt x="0" y="1355683"/>
                  </a:lnTo>
                  <a:lnTo>
                    <a:pt x="0" y="0"/>
                  </a:lnTo>
                  <a:close/>
                </a:path>
              </a:pathLst>
            </a:custGeom>
            <a:blipFill>
              <a:blip r:embed="rId5"/>
              <a:stretch>
                <a:fillRect t="-2359" b="-2359"/>
              </a:stretch>
            </a:blipFill>
          </p:spPr>
        </p:sp>
        <p:sp>
          <p:nvSpPr>
            <p:cNvPr id="27" name="TextBox 27"/>
            <p:cNvSpPr txBox="1"/>
            <p:nvPr/>
          </p:nvSpPr>
          <p:spPr>
            <a:xfrm>
              <a:off x="238287" y="1363093"/>
              <a:ext cx="1603762" cy="715827"/>
            </a:xfrm>
            <a:prstGeom prst="rect">
              <a:avLst/>
            </a:prstGeom>
          </p:spPr>
          <p:txBody>
            <a:bodyPr lIns="0" tIns="0" rIns="0" bIns="0" rtlCol="0" anchor="t">
              <a:spAutoFit/>
            </a:bodyPr>
            <a:lstStyle/>
            <a:p>
              <a:pPr algn="ctr">
                <a:lnSpc>
                  <a:spcPts val="1515"/>
                </a:lnSpc>
              </a:pPr>
              <a:r>
                <a:rPr lang="en-US" sz="1082" b="1">
                  <a:solidFill>
                    <a:srgbClr val="FDFDFC"/>
                  </a:solidFill>
                  <a:latin typeface="TT Norms Bold"/>
                  <a:ea typeface="TT Norms Bold"/>
                  <a:cs typeface="TT Norms Bold"/>
                  <a:sym typeface="TT Norms Bold"/>
                </a:rPr>
                <a:t>#4</a:t>
              </a:r>
            </a:p>
            <a:p>
              <a:pPr marL="0" lvl="0" indent="0" algn="ctr">
                <a:lnSpc>
                  <a:spcPts val="1515"/>
                </a:lnSpc>
              </a:pPr>
              <a:r>
                <a:rPr lang="en-US" sz="1082" b="1">
                  <a:solidFill>
                    <a:srgbClr val="FDFDFC"/>
                  </a:solidFill>
                  <a:latin typeface="TT Norms Bold"/>
                  <a:ea typeface="TT Norms Bold"/>
                  <a:cs typeface="TT Norms Bold"/>
                  <a:sym typeface="TT Norms Bold"/>
                </a:rPr>
                <a:t>Low Carbon Alternatives</a:t>
              </a:r>
            </a:p>
          </p:txBody>
        </p:sp>
      </p:grpSp>
      <p:grpSp>
        <p:nvGrpSpPr>
          <p:cNvPr id="28" name="Group 28"/>
          <p:cNvGrpSpPr/>
          <p:nvPr/>
        </p:nvGrpSpPr>
        <p:grpSpPr>
          <a:xfrm>
            <a:off x="5185818" y="5472819"/>
            <a:ext cx="1565299" cy="1559190"/>
            <a:chOff x="0" y="0"/>
            <a:chExt cx="2087065" cy="2078920"/>
          </a:xfrm>
        </p:grpSpPr>
        <p:grpSp>
          <p:nvGrpSpPr>
            <p:cNvPr id="29" name="Group 29"/>
            <p:cNvGrpSpPr/>
            <p:nvPr/>
          </p:nvGrpSpPr>
          <p:grpSpPr>
            <a:xfrm>
              <a:off x="0" y="0"/>
              <a:ext cx="2087060" cy="1359586"/>
              <a:chOff x="0" y="0"/>
              <a:chExt cx="1052925" cy="685913"/>
            </a:xfrm>
          </p:grpSpPr>
          <p:sp>
            <p:nvSpPr>
              <p:cNvPr id="30" name="Freeform 30"/>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90AEB0"/>
              </a:solidFill>
            </p:spPr>
          </p:sp>
          <p:sp>
            <p:nvSpPr>
              <p:cNvPr id="31" name="TextBox 31"/>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32" name="Group 32"/>
            <p:cNvGrpSpPr/>
            <p:nvPr/>
          </p:nvGrpSpPr>
          <p:grpSpPr>
            <a:xfrm>
              <a:off x="5" y="1355765"/>
              <a:ext cx="2087060" cy="723155"/>
              <a:chOff x="0" y="0"/>
              <a:chExt cx="1052925" cy="364833"/>
            </a:xfrm>
          </p:grpSpPr>
          <p:sp>
            <p:nvSpPr>
              <p:cNvPr id="33" name="Freeform 33"/>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34" name="TextBox 34"/>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35" name="Freeform 35"/>
            <p:cNvSpPr/>
            <p:nvPr/>
          </p:nvSpPr>
          <p:spPr>
            <a:xfrm>
              <a:off x="5" y="3903"/>
              <a:ext cx="2064852" cy="1351863"/>
            </a:xfrm>
            <a:custGeom>
              <a:avLst/>
              <a:gdLst/>
              <a:ahLst/>
              <a:cxnLst/>
              <a:rect l="l" t="t" r="r" b="b"/>
              <a:pathLst>
                <a:path w="2064852" h="1351863">
                  <a:moveTo>
                    <a:pt x="0" y="0"/>
                  </a:moveTo>
                  <a:lnTo>
                    <a:pt x="2064852" y="0"/>
                  </a:lnTo>
                  <a:lnTo>
                    <a:pt x="2064852" y="1351862"/>
                  </a:lnTo>
                  <a:lnTo>
                    <a:pt x="0" y="1351862"/>
                  </a:lnTo>
                  <a:lnTo>
                    <a:pt x="0" y="0"/>
                  </a:lnTo>
                  <a:close/>
                </a:path>
              </a:pathLst>
            </a:custGeom>
            <a:blipFill>
              <a:blip r:embed="rId6"/>
              <a:stretch>
                <a:fillRect t="-2253" b="-2253"/>
              </a:stretch>
            </a:blipFill>
          </p:spPr>
        </p:sp>
        <p:sp>
          <p:nvSpPr>
            <p:cNvPr id="36" name="TextBox 36"/>
            <p:cNvSpPr txBox="1"/>
            <p:nvPr/>
          </p:nvSpPr>
          <p:spPr>
            <a:xfrm>
              <a:off x="184280" y="1363093"/>
              <a:ext cx="1696301" cy="715827"/>
            </a:xfrm>
            <a:prstGeom prst="rect">
              <a:avLst/>
            </a:prstGeom>
          </p:spPr>
          <p:txBody>
            <a:bodyPr lIns="0" tIns="0" rIns="0" bIns="0" rtlCol="0" anchor="t">
              <a:spAutoFit/>
            </a:bodyPr>
            <a:lstStyle/>
            <a:p>
              <a:pPr algn="ctr">
                <a:lnSpc>
                  <a:spcPts val="1515"/>
                </a:lnSpc>
              </a:pPr>
              <a:r>
                <a:rPr lang="en-US" sz="1082" b="1">
                  <a:solidFill>
                    <a:srgbClr val="FDFDFC"/>
                  </a:solidFill>
                  <a:latin typeface="TT Norms Bold"/>
                  <a:ea typeface="TT Norms Bold"/>
                  <a:cs typeface="TT Norms Bold"/>
                  <a:sym typeface="TT Norms Bold"/>
                </a:rPr>
                <a:t>#3</a:t>
              </a:r>
            </a:p>
            <a:p>
              <a:pPr marL="0" lvl="0" indent="0" algn="ctr">
                <a:lnSpc>
                  <a:spcPts val="1515"/>
                </a:lnSpc>
              </a:pPr>
              <a:r>
                <a:rPr lang="en-US" sz="1082" b="1">
                  <a:solidFill>
                    <a:srgbClr val="FDFDFC"/>
                  </a:solidFill>
                  <a:latin typeface="TT Norms Bold"/>
                  <a:ea typeface="TT Norms Bold"/>
                  <a:cs typeface="TT Norms Bold"/>
                  <a:sym typeface="TT Norms Bold"/>
                </a:rPr>
                <a:t>Lean Service Delivery</a:t>
              </a:r>
            </a:p>
          </p:txBody>
        </p:sp>
      </p:grpSp>
      <p:grpSp>
        <p:nvGrpSpPr>
          <p:cNvPr id="37" name="Group 37"/>
          <p:cNvGrpSpPr/>
          <p:nvPr/>
        </p:nvGrpSpPr>
        <p:grpSpPr>
          <a:xfrm>
            <a:off x="5182511" y="3910764"/>
            <a:ext cx="1568606" cy="1562055"/>
            <a:chOff x="0" y="0"/>
            <a:chExt cx="2091475" cy="2082740"/>
          </a:xfrm>
        </p:grpSpPr>
        <p:grpSp>
          <p:nvGrpSpPr>
            <p:cNvPr id="38" name="Group 38"/>
            <p:cNvGrpSpPr/>
            <p:nvPr/>
          </p:nvGrpSpPr>
          <p:grpSpPr>
            <a:xfrm>
              <a:off x="1371" y="0"/>
              <a:ext cx="2087060" cy="1359586"/>
              <a:chOff x="0" y="0"/>
              <a:chExt cx="1052925" cy="685913"/>
            </a:xfrm>
          </p:grpSpPr>
          <p:sp>
            <p:nvSpPr>
              <p:cNvPr id="39" name="Freeform 39"/>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90AEB0"/>
              </a:solidFill>
            </p:spPr>
          </p:sp>
          <p:sp>
            <p:nvSpPr>
              <p:cNvPr id="40" name="TextBox 40"/>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41" name="Group 41"/>
            <p:cNvGrpSpPr/>
            <p:nvPr/>
          </p:nvGrpSpPr>
          <p:grpSpPr>
            <a:xfrm>
              <a:off x="4415" y="1359586"/>
              <a:ext cx="2087060" cy="723155"/>
              <a:chOff x="0" y="0"/>
              <a:chExt cx="1052925" cy="364833"/>
            </a:xfrm>
          </p:grpSpPr>
          <p:sp>
            <p:nvSpPr>
              <p:cNvPr id="42" name="Freeform 42"/>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43" name="TextBox 43"/>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44" name="Freeform 44"/>
            <p:cNvSpPr/>
            <p:nvPr/>
          </p:nvSpPr>
          <p:spPr>
            <a:xfrm>
              <a:off x="0" y="20748"/>
              <a:ext cx="2088431" cy="1338838"/>
            </a:xfrm>
            <a:custGeom>
              <a:avLst/>
              <a:gdLst/>
              <a:ahLst/>
              <a:cxnLst/>
              <a:rect l="l" t="t" r="r" b="b"/>
              <a:pathLst>
                <a:path w="2088431" h="1338838">
                  <a:moveTo>
                    <a:pt x="0" y="0"/>
                  </a:moveTo>
                  <a:lnTo>
                    <a:pt x="2088431" y="0"/>
                  </a:lnTo>
                  <a:lnTo>
                    <a:pt x="2088431" y="1338838"/>
                  </a:lnTo>
                  <a:lnTo>
                    <a:pt x="0" y="1338838"/>
                  </a:lnTo>
                  <a:lnTo>
                    <a:pt x="0" y="0"/>
                  </a:lnTo>
                  <a:close/>
                </a:path>
              </a:pathLst>
            </a:custGeom>
            <a:blipFill>
              <a:blip r:embed="rId7"/>
              <a:stretch>
                <a:fillRect t="-3364" b="-3364"/>
              </a:stretch>
            </a:blipFill>
          </p:spPr>
        </p:sp>
        <p:sp>
          <p:nvSpPr>
            <p:cNvPr id="45" name="TextBox 45"/>
            <p:cNvSpPr txBox="1"/>
            <p:nvPr/>
          </p:nvSpPr>
          <p:spPr>
            <a:xfrm>
              <a:off x="4415" y="1340536"/>
              <a:ext cx="2084016" cy="715827"/>
            </a:xfrm>
            <a:prstGeom prst="rect">
              <a:avLst/>
            </a:prstGeom>
          </p:spPr>
          <p:txBody>
            <a:bodyPr lIns="0" tIns="0" rIns="0" bIns="0" rtlCol="0" anchor="t">
              <a:spAutoFit/>
            </a:bodyPr>
            <a:lstStyle/>
            <a:p>
              <a:pPr algn="ctr">
                <a:lnSpc>
                  <a:spcPts val="1515"/>
                </a:lnSpc>
              </a:pPr>
              <a:r>
                <a:rPr lang="en-US" sz="1082" b="1">
                  <a:solidFill>
                    <a:srgbClr val="FDFDFC"/>
                  </a:solidFill>
                  <a:latin typeface="TT Norms Bold"/>
                  <a:ea typeface="TT Norms Bold"/>
                  <a:cs typeface="TT Norms Bold"/>
                  <a:sym typeface="TT Norms Bold"/>
                </a:rPr>
                <a:t>#2</a:t>
              </a:r>
            </a:p>
            <a:p>
              <a:pPr marL="0" lvl="0" indent="0" algn="ctr">
                <a:lnSpc>
                  <a:spcPts val="1515"/>
                </a:lnSpc>
              </a:pPr>
              <a:r>
                <a:rPr lang="en-US" sz="1082" b="1">
                  <a:solidFill>
                    <a:srgbClr val="FDFDFC"/>
                  </a:solidFill>
                  <a:latin typeface="TT Norms Bold"/>
                  <a:ea typeface="TT Norms Bold"/>
                  <a:cs typeface="TT Norms Bold"/>
                  <a:sym typeface="TT Norms Bold"/>
                </a:rPr>
                <a:t>Patient Empowerment and Self-care </a:t>
              </a:r>
            </a:p>
          </p:txBody>
        </p:sp>
      </p:grpSp>
      <p:grpSp>
        <p:nvGrpSpPr>
          <p:cNvPr id="46" name="Group 46"/>
          <p:cNvGrpSpPr/>
          <p:nvPr/>
        </p:nvGrpSpPr>
        <p:grpSpPr>
          <a:xfrm>
            <a:off x="5185059" y="2348709"/>
            <a:ext cx="1566058" cy="1562055"/>
            <a:chOff x="0" y="0"/>
            <a:chExt cx="2088078" cy="2082740"/>
          </a:xfrm>
        </p:grpSpPr>
        <p:grpSp>
          <p:nvGrpSpPr>
            <p:cNvPr id="47" name="Group 47"/>
            <p:cNvGrpSpPr/>
            <p:nvPr/>
          </p:nvGrpSpPr>
          <p:grpSpPr>
            <a:xfrm>
              <a:off x="1018" y="0"/>
              <a:ext cx="2087060" cy="1359586"/>
              <a:chOff x="0" y="0"/>
              <a:chExt cx="1052925" cy="685913"/>
            </a:xfrm>
          </p:grpSpPr>
          <p:sp>
            <p:nvSpPr>
              <p:cNvPr id="48" name="Freeform 48"/>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BBF3FF"/>
              </a:solidFill>
            </p:spPr>
          </p:sp>
          <p:sp>
            <p:nvSpPr>
              <p:cNvPr id="49" name="TextBox 49"/>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50" name="Group 50"/>
            <p:cNvGrpSpPr/>
            <p:nvPr/>
          </p:nvGrpSpPr>
          <p:grpSpPr>
            <a:xfrm>
              <a:off x="0" y="1359586"/>
              <a:ext cx="2087060" cy="723155"/>
              <a:chOff x="0" y="0"/>
              <a:chExt cx="1052925" cy="364833"/>
            </a:xfrm>
          </p:grpSpPr>
          <p:sp>
            <p:nvSpPr>
              <p:cNvPr id="51" name="Freeform 51"/>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52" name="TextBox 52"/>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53" name="Freeform 53"/>
            <p:cNvSpPr/>
            <p:nvPr/>
          </p:nvSpPr>
          <p:spPr>
            <a:xfrm>
              <a:off x="1018" y="0"/>
              <a:ext cx="2086042" cy="1359586"/>
            </a:xfrm>
            <a:custGeom>
              <a:avLst/>
              <a:gdLst/>
              <a:ahLst/>
              <a:cxnLst/>
              <a:rect l="l" t="t" r="r" b="b"/>
              <a:pathLst>
                <a:path w="2086042" h="1359586">
                  <a:moveTo>
                    <a:pt x="0" y="0"/>
                  </a:moveTo>
                  <a:lnTo>
                    <a:pt x="2086042" y="0"/>
                  </a:lnTo>
                  <a:lnTo>
                    <a:pt x="2086042" y="1359586"/>
                  </a:lnTo>
                  <a:lnTo>
                    <a:pt x="0" y="1359586"/>
                  </a:lnTo>
                  <a:lnTo>
                    <a:pt x="0" y="0"/>
                  </a:lnTo>
                  <a:close/>
                </a:path>
              </a:pathLst>
            </a:custGeom>
            <a:blipFill>
              <a:blip r:embed="rId8"/>
              <a:stretch>
                <a:fillRect t="-2442" b="-2442"/>
              </a:stretch>
            </a:blipFill>
          </p:spPr>
        </p:sp>
        <p:sp>
          <p:nvSpPr>
            <p:cNvPr id="54" name="TextBox 54"/>
            <p:cNvSpPr txBox="1"/>
            <p:nvPr/>
          </p:nvSpPr>
          <p:spPr>
            <a:xfrm>
              <a:off x="238886" y="1475963"/>
              <a:ext cx="1611324" cy="471350"/>
            </a:xfrm>
            <a:prstGeom prst="rect">
              <a:avLst/>
            </a:prstGeom>
          </p:spPr>
          <p:txBody>
            <a:bodyPr lIns="0" tIns="0" rIns="0" bIns="0" rtlCol="0" anchor="t">
              <a:spAutoFit/>
            </a:bodyPr>
            <a:lstStyle/>
            <a:p>
              <a:pPr algn="ctr">
                <a:lnSpc>
                  <a:spcPts val="1515"/>
                </a:lnSpc>
              </a:pPr>
              <a:r>
                <a:rPr lang="en-US" sz="1082" b="1">
                  <a:solidFill>
                    <a:srgbClr val="FDFDFC"/>
                  </a:solidFill>
                  <a:latin typeface="TT Norms Bold"/>
                  <a:ea typeface="TT Norms Bold"/>
                  <a:cs typeface="TT Norms Bold"/>
                  <a:sym typeface="TT Norms Bold"/>
                </a:rPr>
                <a:t>#1</a:t>
              </a:r>
            </a:p>
            <a:p>
              <a:pPr marL="0" lvl="0" indent="0" algn="ctr">
                <a:lnSpc>
                  <a:spcPts val="1515"/>
                </a:lnSpc>
              </a:pPr>
              <a:r>
                <a:rPr lang="en-US" sz="1082" b="1">
                  <a:solidFill>
                    <a:srgbClr val="FDFDFC"/>
                  </a:solidFill>
                  <a:latin typeface="TT Norms Bold"/>
                  <a:ea typeface="TT Norms Bold"/>
                  <a:cs typeface="TT Norms Bold"/>
                  <a:sym typeface="TT Norms Bold"/>
                </a:rPr>
                <a:t>Prevention</a:t>
              </a:r>
            </a:p>
          </p:txBody>
        </p:sp>
      </p:grpSp>
      <p:sp>
        <p:nvSpPr>
          <p:cNvPr id="55" name="TextBox 55"/>
          <p:cNvSpPr txBox="1"/>
          <p:nvPr/>
        </p:nvSpPr>
        <p:spPr>
          <a:xfrm>
            <a:off x="6897372" y="3899865"/>
            <a:ext cx="10361928" cy="152670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Empowering citizens to take a greater role in managing their own health and healthcare. </a:t>
            </a:r>
          </a:p>
          <a:p>
            <a:pPr algn="l">
              <a:lnSpc>
                <a:spcPts val="4051"/>
              </a:lnSpc>
              <a:spcBef>
                <a:spcPct val="0"/>
              </a:spcBef>
            </a:pPr>
            <a:r>
              <a:rPr lang="en-US" sz="2893">
                <a:solidFill>
                  <a:srgbClr val="000000"/>
                </a:solidFill>
                <a:latin typeface="TT Norms"/>
                <a:ea typeface="TT Norms"/>
                <a:cs typeface="TT Norms"/>
                <a:sym typeface="TT Norms"/>
              </a:rPr>
              <a:t>Educating to manage health conditions. </a:t>
            </a:r>
          </a:p>
        </p:txBody>
      </p:sp>
      <p:sp>
        <p:nvSpPr>
          <p:cNvPr id="56" name="TextBox 56"/>
          <p:cNvSpPr txBox="1"/>
          <p:nvPr/>
        </p:nvSpPr>
        <p:spPr>
          <a:xfrm>
            <a:off x="6897372" y="5974838"/>
            <a:ext cx="10361928" cy="49800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Streamlining care systems to minimise wasteful activities. </a:t>
            </a:r>
          </a:p>
        </p:txBody>
      </p:sp>
      <p:sp>
        <p:nvSpPr>
          <p:cNvPr id="57" name="TextBox 57"/>
          <p:cNvSpPr txBox="1"/>
          <p:nvPr/>
        </p:nvSpPr>
        <p:spPr>
          <a:xfrm>
            <a:off x="6897372" y="7249552"/>
            <a:ext cx="10361928" cy="101235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Taking account of the carbon footprint of services when selecting, delivering or improving services. </a:t>
            </a:r>
          </a:p>
        </p:txBody>
      </p:sp>
      <p:sp>
        <p:nvSpPr>
          <p:cNvPr id="58" name="TextBox 58"/>
          <p:cNvSpPr txBox="1"/>
          <p:nvPr/>
        </p:nvSpPr>
        <p:spPr>
          <a:xfrm>
            <a:off x="6897372" y="8808742"/>
            <a:ext cx="10361928" cy="101235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Efficient using of energy, transport, water, waste and equipment. </a:t>
            </a:r>
          </a:p>
        </p:txBody>
      </p:sp>
      <p:sp>
        <p:nvSpPr>
          <p:cNvPr id="59" name="Freeform 59"/>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60" name="Freeform 60"/>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61" name="Freeform 61"/>
          <p:cNvSpPr/>
          <p:nvPr/>
        </p:nvSpPr>
        <p:spPr>
          <a:xfrm>
            <a:off x="8842120"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62" name="Freeform 62"/>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63" name="Freeform 63"/>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64" name="Freeform 64"/>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65" name="TextBox 65"/>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Meeting SDGs</a:t>
            </a:r>
          </a:p>
          <a:p>
            <a:pPr algn="l">
              <a:lnSpc>
                <a:spcPts val="5910"/>
              </a:lnSpc>
            </a:pPr>
            <a:r>
              <a:rPr lang="en-US" sz="4222" b="1">
                <a:solidFill>
                  <a:srgbClr val="FFFFFF"/>
                </a:solidFill>
                <a:latin typeface="TT Norms Bold"/>
                <a:ea typeface="TT Norms Bold"/>
                <a:cs typeface="TT Norms Bold"/>
                <a:sym typeface="TT Norms Bold"/>
              </a:rPr>
              <a:t>and Delivering Sustainable Clinical Practice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2"/>
            <a:stretch>
              <a:fillRect/>
            </a:stretch>
          </a:blipFill>
        </p:spPr>
      </p:sp>
      <p:sp>
        <p:nvSpPr>
          <p:cNvPr id="3" name="TextBox 3"/>
          <p:cNvSpPr txBox="1"/>
          <p:nvPr/>
        </p:nvSpPr>
        <p:spPr>
          <a:xfrm>
            <a:off x="5961267" y="5482320"/>
            <a:ext cx="10610284" cy="306975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600,000 physiotherapists in Europe means there is huge potential to adopt and grow further sustainable practices that could reduce the carbon footprint in Europe.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Physiotherapists must understand the environmental impact of care provided and decisions made.</a:t>
            </a:r>
          </a:p>
        </p:txBody>
      </p:sp>
      <p:grpSp>
        <p:nvGrpSpPr>
          <p:cNvPr id="4" name="Group 4"/>
          <p:cNvGrpSpPr/>
          <p:nvPr/>
        </p:nvGrpSpPr>
        <p:grpSpPr>
          <a:xfrm>
            <a:off x="1028700" y="3992246"/>
            <a:ext cx="3538450" cy="3531127"/>
            <a:chOff x="0" y="0"/>
            <a:chExt cx="4717933" cy="4708169"/>
          </a:xfrm>
        </p:grpSpPr>
        <p:grpSp>
          <p:nvGrpSpPr>
            <p:cNvPr id="5" name="Group 5"/>
            <p:cNvGrpSpPr/>
            <p:nvPr/>
          </p:nvGrpSpPr>
          <p:grpSpPr>
            <a:xfrm>
              <a:off x="0" y="3073432"/>
              <a:ext cx="4717933" cy="1634737"/>
              <a:chOff x="0" y="0"/>
              <a:chExt cx="1052925" cy="364833"/>
            </a:xfrm>
          </p:grpSpPr>
          <p:sp>
            <p:nvSpPr>
              <p:cNvPr id="6" name="Freeform 6"/>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FFFFFF"/>
              </a:solidFill>
            </p:spPr>
          </p:sp>
          <p:sp>
            <p:nvSpPr>
              <p:cNvPr id="7" name="TextBox 7"/>
              <p:cNvSpPr txBox="1"/>
              <p:nvPr/>
            </p:nvSpPr>
            <p:spPr>
              <a:xfrm>
                <a:off x="0" y="-38100"/>
                <a:ext cx="1052925" cy="402933"/>
              </a:xfrm>
              <a:prstGeom prst="rect">
                <a:avLst/>
              </a:prstGeom>
            </p:spPr>
            <p:txBody>
              <a:bodyPr lIns="43669" tIns="43669" rIns="43669" bIns="43669" rtlCol="0" anchor="ctr"/>
              <a:lstStyle/>
              <a:p>
                <a:pPr algn="ctr">
                  <a:lnSpc>
                    <a:spcPts val="2240"/>
                  </a:lnSpc>
                </a:pPr>
                <a:endParaRPr/>
              </a:p>
            </p:txBody>
          </p:sp>
        </p:grpSp>
        <p:sp>
          <p:nvSpPr>
            <p:cNvPr id="8" name="Freeform 8"/>
            <p:cNvSpPr/>
            <p:nvPr/>
          </p:nvSpPr>
          <p:spPr>
            <a:xfrm>
              <a:off x="0" y="0"/>
              <a:ext cx="4705566" cy="3047510"/>
            </a:xfrm>
            <a:custGeom>
              <a:avLst/>
              <a:gdLst/>
              <a:ahLst/>
              <a:cxnLst/>
              <a:rect l="l" t="t" r="r" b="b"/>
              <a:pathLst>
                <a:path w="4705566" h="3047510">
                  <a:moveTo>
                    <a:pt x="0" y="0"/>
                  </a:moveTo>
                  <a:lnTo>
                    <a:pt x="4705566" y="0"/>
                  </a:lnTo>
                  <a:lnTo>
                    <a:pt x="4705566" y="3047510"/>
                  </a:lnTo>
                  <a:lnTo>
                    <a:pt x="0" y="3047510"/>
                  </a:lnTo>
                  <a:lnTo>
                    <a:pt x="0" y="0"/>
                  </a:lnTo>
                  <a:close/>
                </a:path>
              </a:pathLst>
            </a:custGeom>
            <a:blipFill>
              <a:blip r:embed="rId3"/>
              <a:stretch>
                <a:fillRect t="-2775" b="-2775"/>
              </a:stretch>
            </a:blipFill>
          </p:spPr>
        </p:sp>
        <p:sp>
          <p:nvSpPr>
            <p:cNvPr id="9" name="TextBox 9"/>
            <p:cNvSpPr txBox="1"/>
            <p:nvPr/>
          </p:nvSpPr>
          <p:spPr>
            <a:xfrm>
              <a:off x="398678" y="3268157"/>
              <a:ext cx="3963260" cy="1153886"/>
            </a:xfrm>
            <a:prstGeom prst="rect">
              <a:avLst/>
            </a:prstGeom>
          </p:spPr>
          <p:txBody>
            <a:bodyPr lIns="0" tIns="0" rIns="0" bIns="0" rtlCol="0" anchor="t">
              <a:spAutoFit/>
            </a:bodyPr>
            <a:lstStyle/>
            <a:p>
              <a:pPr marL="0" lvl="0" indent="0" algn="ctr">
                <a:lnSpc>
                  <a:spcPts val="2350"/>
                </a:lnSpc>
              </a:pPr>
              <a:r>
                <a:rPr lang="en-US" sz="1678" b="1">
                  <a:solidFill>
                    <a:srgbClr val="005FAF"/>
                  </a:solidFill>
                  <a:latin typeface="TT Norms Bold"/>
                  <a:ea typeface="TT Norms Bold"/>
                  <a:cs typeface="TT Norms Bold"/>
                  <a:sym typeface="TT Norms Bold"/>
                </a:rPr>
                <a:t>Five Principles. One Goal.</a:t>
              </a:r>
              <a:r>
                <a:rPr lang="en-US" sz="1678" b="1">
                  <a:solidFill>
                    <a:srgbClr val="00B8B0"/>
                  </a:solidFill>
                  <a:latin typeface="TT Norms Bold"/>
                  <a:ea typeface="TT Norms Bold"/>
                  <a:cs typeface="TT Norms Bold"/>
                  <a:sym typeface="TT Norms Bold"/>
                </a:rPr>
                <a:t> Physiotherapy contributes to Sustainable Healthcare.</a:t>
              </a:r>
            </a:p>
          </p:txBody>
        </p:sp>
      </p:grpSp>
      <p:grpSp>
        <p:nvGrpSpPr>
          <p:cNvPr id="10" name="Group 10"/>
          <p:cNvGrpSpPr/>
          <p:nvPr/>
        </p:nvGrpSpPr>
        <p:grpSpPr>
          <a:xfrm>
            <a:off x="14779467" y="2583269"/>
            <a:ext cx="2268718" cy="2257673"/>
            <a:chOff x="0" y="0"/>
            <a:chExt cx="3024958" cy="3010230"/>
          </a:xfrm>
        </p:grpSpPr>
        <p:grpSp>
          <p:nvGrpSpPr>
            <p:cNvPr id="11" name="Group 11"/>
            <p:cNvGrpSpPr/>
            <p:nvPr/>
          </p:nvGrpSpPr>
          <p:grpSpPr>
            <a:xfrm>
              <a:off x="2941" y="1963118"/>
              <a:ext cx="3022017" cy="1047112"/>
              <a:chOff x="0" y="0"/>
              <a:chExt cx="1052925" cy="364833"/>
            </a:xfrm>
          </p:grpSpPr>
          <p:sp>
            <p:nvSpPr>
              <p:cNvPr id="12" name="Freeform 12"/>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13" name="TextBox 13"/>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grpSp>
          <p:nvGrpSpPr>
            <p:cNvPr id="14" name="Group 14"/>
            <p:cNvGrpSpPr/>
            <p:nvPr/>
          </p:nvGrpSpPr>
          <p:grpSpPr>
            <a:xfrm>
              <a:off x="0" y="0"/>
              <a:ext cx="3022017" cy="1968651"/>
              <a:chOff x="0" y="0"/>
              <a:chExt cx="1052925" cy="685913"/>
            </a:xfrm>
          </p:grpSpPr>
          <p:sp>
            <p:nvSpPr>
              <p:cNvPr id="15" name="Freeform 15"/>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378B30"/>
              </a:solidFill>
            </p:spPr>
          </p:sp>
          <p:sp>
            <p:nvSpPr>
              <p:cNvPr id="16" name="TextBox 16"/>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sp>
          <p:nvSpPr>
            <p:cNvPr id="17" name="Freeform 17"/>
            <p:cNvSpPr/>
            <p:nvPr/>
          </p:nvSpPr>
          <p:spPr>
            <a:xfrm>
              <a:off x="10388" y="18813"/>
              <a:ext cx="2996492" cy="1944305"/>
            </a:xfrm>
            <a:custGeom>
              <a:avLst/>
              <a:gdLst/>
              <a:ahLst/>
              <a:cxnLst/>
              <a:rect l="l" t="t" r="r" b="b"/>
              <a:pathLst>
                <a:path w="2996492" h="1944305">
                  <a:moveTo>
                    <a:pt x="0" y="0"/>
                  </a:moveTo>
                  <a:lnTo>
                    <a:pt x="2996492" y="0"/>
                  </a:lnTo>
                  <a:lnTo>
                    <a:pt x="2996492" y="1944305"/>
                  </a:lnTo>
                  <a:lnTo>
                    <a:pt x="0" y="1944305"/>
                  </a:lnTo>
                  <a:lnTo>
                    <a:pt x="0" y="0"/>
                  </a:lnTo>
                  <a:close/>
                </a:path>
              </a:pathLst>
            </a:custGeom>
            <a:blipFill>
              <a:blip r:embed="rId4"/>
              <a:stretch>
                <a:fillRect t="-2724" b="-2724"/>
              </a:stretch>
            </a:blipFill>
          </p:spPr>
        </p:sp>
        <p:sp>
          <p:nvSpPr>
            <p:cNvPr id="18" name="TextBox 18"/>
            <p:cNvSpPr txBox="1"/>
            <p:nvPr/>
          </p:nvSpPr>
          <p:spPr>
            <a:xfrm>
              <a:off x="374813" y="1972737"/>
              <a:ext cx="2267643" cy="1037493"/>
            </a:xfrm>
            <a:prstGeom prst="rect">
              <a:avLst/>
            </a:prstGeom>
          </p:spPr>
          <p:txBody>
            <a:bodyPr lIns="0" tIns="0" rIns="0" bIns="0" rtlCol="0" anchor="t">
              <a:spAutoFit/>
            </a:bodyPr>
            <a:lstStyle/>
            <a:p>
              <a:pPr algn="ctr">
                <a:lnSpc>
                  <a:spcPts val="2194"/>
                </a:lnSpc>
              </a:pPr>
              <a:r>
                <a:rPr lang="en-US" sz="1567" b="1">
                  <a:solidFill>
                    <a:srgbClr val="FDFDFC"/>
                  </a:solidFill>
                  <a:latin typeface="TT Norms Bold"/>
                  <a:ea typeface="TT Norms Bold"/>
                  <a:cs typeface="TT Norms Bold"/>
                  <a:sym typeface="TT Norms Bold"/>
                </a:rPr>
                <a:t>#5</a:t>
              </a:r>
            </a:p>
            <a:p>
              <a:pPr marL="0" lvl="0" indent="0" algn="ctr">
                <a:lnSpc>
                  <a:spcPts val="2194"/>
                </a:lnSpc>
              </a:pPr>
              <a:r>
                <a:rPr lang="en-US" sz="1567" b="1">
                  <a:solidFill>
                    <a:srgbClr val="FDFDFC"/>
                  </a:solidFill>
                  <a:latin typeface="TT Norms Bold"/>
                  <a:ea typeface="TT Norms Bold"/>
                  <a:cs typeface="TT Norms Bold"/>
                  <a:sym typeface="TT Norms Bold"/>
                </a:rPr>
                <a:t>Efficient Resource Use</a:t>
              </a:r>
            </a:p>
          </p:txBody>
        </p:sp>
      </p:grpSp>
      <p:grpSp>
        <p:nvGrpSpPr>
          <p:cNvPr id="19" name="Group 19"/>
          <p:cNvGrpSpPr/>
          <p:nvPr/>
        </p:nvGrpSpPr>
        <p:grpSpPr>
          <a:xfrm>
            <a:off x="12454837" y="2579120"/>
            <a:ext cx="2269463" cy="2257673"/>
            <a:chOff x="0" y="0"/>
            <a:chExt cx="3025950" cy="3010230"/>
          </a:xfrm>
        </p:grpSpPr>
        <p:grpSp>
          <p:nvGrpSpPr>
            <p:cNvPr id="20" name="Group 20"/>
            <p:cNvGrpSpPr/>
            <p:nvPr/>
          </p:nvGrpSpPr>
          <p:grpSpPr>
            <a:xfrm>
              <a:off x="0" y="1963118"/>
              <a:ext cx="3022017" cy="1047112"/>
              <a:chOff x="0" y="0"/>
              <a:chExt cx="1052925" cy="364833"/>
            </a:xfrm>
          </p:grpSpPr>
          <p:sp>
            <p:nvSpPr>
              <p:cNvPr id="21" name="Freeform 21"/>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22" name="TextBox 22"/>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grpSp>
          <p:nvGrpSpPr>
            <p:cNvPr id="23" name="Group 23"/>
            <p:cNvGrpSpPr/>
            <p:nvPr/>
          </p:nvGrpSpPr>
          <p:grpSpPr>
            <a:xfrm>
              <a:off x="3933" y="0"/>
              <a:ext cx="3022017" cy="1968651"/>
              <a:chOff x="0" y="0"/>
              <a:chExt cx="1052925" cy="685913"/>
            </a:xfrm>
          </p:grpSpPr>
          <p:sp>
            <p:nvSpPr>
              <p:cNvPr id="24" name="Freeform 24"/>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378B30"/>
              </a:solidFill>
            </p:spPr>
          </p:sp>
          <p:sp>
            <p:nvSpPr>
              <p:cNvPr id="25" name="TextBox 25"/>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sp>
          <p:nvSpPr>
            <p:cNvPr id="26" name="Freeform 26"/>
            <p:cNvSpPr/>
            <p:nvPr/>
          </p:nvSpPr>
          <p:spPr>
            <a:xfrm>
              <a:off x="3933" y="5651"/>
              <a:ext cx="3004414" cy="1963000"/>
            </a:xfrm>
            <a:custGeom>
              <a:avLst/>
              <a:gdLst/>
              <a:ahLst/>
              <a:cxnLst/>
              <a:rect l="l" t="t" r="r" b="b"/>
              <a:pathLst>
                <a:path w="3004414" h="1963000">
                  <a:moveTo>
                    <a:pt x="0" y="0"/>
                  </a:moveTo>
                  <a:lnTo>
                    <a:pt x="3004414" y="0"/>
                  </a:lnTo>
                  <a:lnTo>
                    <a:pt x="3004414" y="1963000"/>
                  </a:lnTo>
                  <a:lnTo>
                    <a:pt x="0" y="1963000"/>
                  </a:lnTo>
                  <a:lnTo>
                    <a:pt x="0" y="0"/>
                  </a:lnTo>
                  <a:close/>
                </a:path>
              </a:pathLst>
            </a:custGeom>
            <a:blipFill>
              <a:blip r:embed="rId5"/>
              <a:stretch>
                <a:fillRect t="-2359" b="-2359"/>
              </a:stretch>
            </a:blipFill>
          </p:spPr>
        </p:sp>
        <p:sp>
          <p:nvSpPr>
            <p:cNvPr id="27" name="TextBox 27"/>
            <p:cNvSpPr txBox="1"/>
            <p:nvPr/>
          </p:nvSpPr>
          <p:spPr>
            <a:xfrm>
              <a:off x="345034" y="1972737"/>
              <a:ext cx="2322212" cy="1037493"/>
            </a:xfrm>
            <a:prstGeom prst="rect">
              <a:avLst/>
            </a:prstGeom>
          </p:spPr>
          <p:txBody>
            <a:bodyPr lIns="0" tIns="0" rIns="0" bIns="0" rtlCol="0" anchor="t">
              <a:spAutoFit/>
            </a:bodyPr>
            <a:lstStyle/>
            <a:p>
              <a:pPr algn="ctr">
                <a:lnSpc>
                  <a:spcPts val="2194"/>
                </a:lnSpc>
              </a:pPr>
              <a:r>
                <a:rPr lang="en-US" sz="1567" b="1">
                  <a:solidFill>
                    <a:srgbClr val="FDFDFC"/>
                  </a:solidFill>
                  <a:latin typeface="TT Norms Bold"/>
                  <a:ea typeface="TT Norms Bold"/>
                  <a:cs typeface="TT Norms Bold"/>
                  <a:sym typeface="TT Norms Bold"/>
                </a:rPr>
                <a:t>#4</a:t>
              </a:r>
            </a:p>
            <a:p>
              <a:pPr marL="0" lvl="0" indent="0" algn="ctr">
                <a:lnSpc>
                  <a:spcPts val="2194"/>
                </a:lnSpc>
              </a:pPr>
              <a:r>
                <a:rPr lang="en-US" sz="1567" b="1">
                  <a:solidFill>
                    <a:srgbClr val="FDFDFC"/>
                  </a:solidFill>
                  <a:latin typeface="TT Norms Bold"/>
                  <a:ea typeface="TT Norms Bold"/>
                  <a:cs typeface="TT Norms Bold"/>
                  <a:sym typeface="TT Norms Bold"/>
                </a:rPr>
                <a:t>Low Carbon Alternatives</a:t>
              </a:r>
            </a:p>
          </p:txBody>
        </p:sp>
      </p:grpSp>
      <p:grpSp>
        <p:nvGrpSpPr>
          <p:cNvPr id="28" name="Group 28"/>
          <p:cNvGrpSpPr/>
          <p:nvPr/>
        </p:nvGrpSpPr>
        <p:grpSpPr>
          <a:xfrm>
            <a:off x="10133151" y="2583269"/>
            <a:ext cx="2266518" cy="2257673"/>
            <a:chOff x="0" y="0"/>
            <a:chExt cx="3022024" cy="3010230"/>
          </a:xfrm>
        </p:grpSpPr>
        <p:grpSp>
          <p:nvGrpSpPr>
            <p:cNvPr id="29" name="Group 29"/>
            <p:cNvGrpSpPr/>
            <p:nvPr/>
          </p:nvGrpSpPr>
          <p:grpSpPr>
            <a:xfrm>
              <a:off x="0" y="0"/>
              <a:ext cx="3022017" cy="1968651"/>
              <a:chOff x="0" y="0"/>
              <a:chExt cx="1052925" cy="685913"/>
            </a:xfrm>
          </p:grpSpPr>
          <p:sp>
            <p:nvSpPr>
              <p:cNvPr id="30" name="Freeform 30"/>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90AEB0"/>
              </a:solidFill>
            </p:spPr>
          </p:sp>
          <p:sp>
            <p:nvSpPr>
              <p:cNvPr id="31" name="TextBox 31"/>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32" name="Group 32"/>
            <p:cNvGrpSpPr/>
            <p:nvPr/>
          </p:nvGrpSpPr>
          <p:grpSpPr>
            <a:xfrm>
              <a:off x="7" y="1963118"/>
              <a:ext cx="3022017" cy="1047112"/>
              <a:chOff x="0" y="0"/>
              <a:chExt cx="1052925" cy="364833"/>
            </a:xfrm>
          </p:grpSpPr>
          <p:sp>
            <p:nvSpPr>
              <p:cNvPr id="33" name="Freeform 33"/>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34" name="TextBox 34"/>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35" name="Freeform 35"/>
            <p:cNvSpPr/>
            <p:nvPr/>
          </p:nvSpPr>
          <p:spPr>
            <a:xfrm>
              <a:off x="7" y="5651"/>
              <a:ext cx="2989860" cy="1957467"/>
            </a:xfrm>
            <a:custGeom>
              <a:avLst/>
              <a:gdLst/>
              <a:ahLst/>
              <a:cxnLst/>
              <a:rect l="l" t="t" r="r" b="b"/>
              <a:pathLst>
                <a:path w="2989860" h="1957467">
                  <a:moveTo>
                    <a:pt x="0" y="0"/>
                  </a:moveTo>
                  <a:lnTo>
                    <a:pt x="2989860" y="0"/>
                  </a:lnTo>
                  <a:lnTo>
                    <a:pt x="2989860" y="1957467"/>
                  </a:lnTo>
                  <a:lnTo>
                    <a:pt x="0" y="1957467"/>
                  </a:lnTo>
                  <a:lnTo>
                    <a:pt x="0" y="0"/>
                  </a:lnTo>
                  <a:close/>
                </a:path>
              </a:pathLst>
            </a:custGeom>
            <a:blipFill>
              <a:blip r:embed="rId6"/>
              <a:stretch>
                <a:fillRect t="-2253" b="-2253"/>
              </a:stretch>
            </a:blipFill>
          </p:spPr>
        </p:sp>
        <p:sp>
          <p:nvSpPr>
            <p:cNvPr id="36" name="TextBox 36"/>
            <p:cNvSpPr txBox="1"/>
            <p:nvPr/>
          </p:nvSpPr>
          <p:spPr>
            <a:xfrm>
              <a:off x="266834" y="1972737"/>
              <a:ext cx="2456206" cy="1037493"/>
            </a:xfrm>
            <a:prstGeom prst="rect">
              <a:avLst/>
            </a:prstGeom>
          </p:spPr>
          <p:txBody>
            <a:bodyPr lIns="0" tIns="0" rIns="0" bIns="0" rtlCol="0" anchor="t">
              <a:spAutoFit/>
            </a:bodyPr>
            <a:lstStyle/>
            <a:p>
              <a:pPr algn="ctr">
                <a:lnSpc>
                  <a:spcPts val="2194"/>
                </a:lnSpc>
              </a:pPr>
              <a:r>
                <a:rPr lang="en-US" sz="1567" b="1">
                  <a:solidFill>
                    <a:srgbClr val="FDFDFC"/>
                  </a:solidFill>
                  <a:latin typeface="TT Norms Bold"/>
                  <a:ea typeface="TT Norms Bold"/>
                  <a:cs typeface="TT Norms Bold"/>
                  <a:sym typeface="TT Norms Bold"/>
                </a:rPr>
                <a:t>#3</a:t>
              </a:r>
            </a:p>
            <a:p>
              <a:pPr marL="0" lvl="0" indent="0" algn="ctr">
                <a:lnSpc>
                  <a:spcPts val="2194"/>
                </a:lnSpc>
              </a:pPr>
              <a:r>
                <a:rPr lang="en-US" sz="1567" b="1">
                  <a:solidFill>
                    <a:srgbClr val="FDFDFC"/>
                  </a:solidFill>
                  <a:latin typeface="TT Norms Bold"/>
                  <a:ea typeface="TT Norms Bold"/>
                  <a:cs typeface="TT Norms Bold"/>
                  <a:sym typeface="TT Norms Bold"/>
                </a:rPr>
                <a:t>Lean Service Delivery</a:t>
              </a:r>
            </a:p>
          </p:txBody>
        </p:sp>
      </p:grpSp>
      <p:grpSp>
        <p:nvGrpSpPr>
          <p:cNvPr id="37" name="Group 37"/>
          <p:cNvGrpSpPr/>
          <p:nvPr/>
        </p:nvGrpSpPr>
        <p:grpSpPr>
          <a:xfrm>
            <a:off x="7804512" y="2579120"/>
            <a:ext cx="2271307" cy="2261822"/>
            <a:chOff x="0" y="0"/>
            <a:chExt cx="3028409" cy="3015763"/>
          </a:xfrm>
        </p:grpSpPr>
        <p:grpSp>
          <p:nvGrpSpPr>
            <p:cNvPr id="38" name="Group 38"/>
            <p:cNvGrpSpPr/>
            <p:nvPr/>
          </p:nvGrpSpPr>
          <p:grpSpPr>
            <a:xfrm>
              <a:off x="1985" y="0"/>
              <a:ext cx="3022017" cy="1968651"/>
              <a:chOff x="0" y="0"/>
              <a:chExt cx="1052925" cy="685913"/>
            </a:xfrm>
          </p:grpSpPr>
          <p:sp>
            <p:nvSpPr>
              <p:cNvPr id="39" name="Freeform 39"/>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90AEB0"/>
              </a:solidFill>
            </p:spPr>
          </p:sp>
          <p:sp>
            <p:nvSpPr>
              <p:cNvPr id="40" name="TextBox 40"/>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41" name="Group 41"/>
            <p:cNvGrpSpPr/>
            <p:nvPr/>
          </p:nvGrpSpPr>
          <p:grpSpPr>
            <a:xfrm>
              <a:off x="6392" y="1968651"/>
              <a:ext cx="3022017" cy="1047112"/>
              <a:chOff x="0" y="0"/>
              <a:chExt cx="1052925" cy="364833"/>
            </a:xfrm>
          </p:grpSpPr>
          <p:sp>
            <p:nvSpPr>
              <p:cNvPr id="42" name="Freeform 42"/>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43" name="TextBox 43"/>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44" name="Freeform 44"/>
            <p:cNvSpPr/>
            <p:nvPr/>
          </p:nvSpPr>
          <p:spPr>
            <a:xfrm>
              <a:off x="0" y="30043"/>
              <a:ext cx="3024002" cy="1938608"/>
            </a:xfrm>
            <a:custGeom>
              <a:avLst/>
              <a:gdLst/>
              <a:ahLst/>
              <a:cxnLst/>
              <a:rect l="l" t="t" r="r" b="b"/>
              <a:pathLst>
                <a:path w="3024002" h="1938608">
                  <a:moveTo>
                    <a:pt x="0" y="0"/>
                  </a:moveTo>
                  <a:lnTo>
                    <a:pt x="3024002" y="0"/>
                  </a:lnTo>
                  <a:lnTo>
                    <a:pt x="3024002" y="1938608"/>
                  </a:lnTo>
                  <a:lnTo>
                    <a:pt x="0" y="1938608"/>
                  </a:lnTo>
                  <a:lnTo>
                    <a:pt x="0" y="0"/>
                  </a:lnTo>
                  <a:close/>
                </a:path>
              </a:pathLst>
            </a:custGeom>
            <a:blipFill>
              <a:blip r:embed="rId7"/>
              <a:stretch>
                <a:fillRect t="-3364" b="-3364"/>
              </a:stretch>
            </a:blipFill>
          </p:spPr>
        </p:sp>
        <p:sp>
          <p:nvSpPr>
            <p:cNvPr id="45" name="TextBox 45"/>
            <p:cNvSpPr txBox="1"/>
            <p:nvPr/>
          </p:nvSpPr>
          <p:spPr>
            <a:xfrm>
              <a:off x="6392" y="1940076"/>
              <a:ext cx="3017610" cy="1037493"/>
            </a:xfrm>
            <a:prstGeom prst="rect">
              <a:avLst/>
            </a:prstGeom>
          </p:spPr>
          <p:txBody>
            <a:bodyPr lIns="0" tIns="0" rIns="0" bIns="0" rtlCol="0" anchor="t">
              <a:spAutoFit/>
            </a:bodyPr>
            <a:lstStyle/>
            <a:p>
              <a:pPr algn="ctr">
                <a:lnSpc>
                  <a:spcPts val="2194"/>
                </a:lnSpc>
              </a:pPr>
              <a:r>
                <a:rPr lang="en-US" sz="1567" b="1">
                  <a:solidFill>
                    <a:srgbClr val="FDFDFC"/>
                  </a:solidFill>
                  <a:latin typeface="TT Norms Bold"/>
                  <a:ea typeface="TT Norms Bold"/>
                  <a:cs typeface="TT Norms Bold"/>
                  <a:sym typeface="TT Norms Bold"/>
                </a:rPr>
                <a:t>#2</a:t>
              </a:r>
            </a:p>
            <a:p>
              <a:pPr marL="0" lvl="0" indent="0" algn="ctr">
                <a:lnSpc>
                  <a:spcPts val="2194"/>
                </a:lnSpc>
              </a:pPr>
              <a:r>
                <a:rPr lang="en-US" sz="1567" b="1">
                  <a:solidFill>
                    <a:srgbClr val="FDFDFC"/>
                  </a:solidFill>
                  <a:latin typeface="TT Norms Bold"/>
                  <a:ea typeface="TT Norms Bold"/>
                  <a:cs typeface="TT Norms Bold"/>
                  <a:sym typeface="TT Norms Bold"/>
                </a:rPr>
                <a:t>Patient Empowerment and Self-care </a:t>
              </a:r>
            </a:p>
          </p:txBody>
        </p:sp>
      </p:grpSp>
      <p:grpSp>
        <p:nvGrpSpPr>
          <p:cNvPr id="46" name="Group 46"/>
          <p:cNvGrpSpPr/>
          <p:nvPr/>
        </p:nvGrpSpPr>
        <p:grpSpPr>
          <a:xfrm>
            <a:off x="5481726" y="2579120"/>
            <a:ext cx="2267618" cy="2261822"/>
            <a:chOff x="0" y="0"/>
            <a:chExt cx="3023491" cy="3015763"/>
          </a:xfrm>
        </p:grpSpPr>
        <p:grpSp>
          <p:nvGrpSpPr>
            <p:cNvPr id="47" name="Group 47"/>
            <p:cNvGrpSpPr/>
            <p:nvPr/>
          </p:nvGrpSpPr>
          <p:grpSpPr>
            <a:xfrm>
              <a:off x="1474" y="0"/>
              <a:ext cx="3022017" cy="1968651"/>
              <a:chOff x="0" y="0"/>
              <a:chExt cx="1052925" cy="685913"/>
            </a:xfrm>
          </p:grpSpPr>
          <p:sp>
            <p:nvSpPr>
              <p:cNvPr id="48" name="Freeform 48"/>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BBF3FF"/>
              </a:solidFill>
            </p:spPr>
          </p:sp>
          <p:sp>
            <p:nvSpPr>
              <p:cNvPr id="49" name="TextBox 49"/>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50" name="Group 50"/>
            <p:cNvGrpSpPr/>
            <p:nvPr/>
          </p:nvGrpSpPr>
          <p:grpSpPr>
            <a:xfrm>
              <a:off x="0" y="1968651"/>
              <a:ext cx="3022017" cy="1047112"/>
              <a:chOff x="0" y="0"/>
              <a:chExt cx="1052925" cy="364833"/>
            </a:xfrm>
          </p:grpSpPr>
          <p:sp>
            <p:nvSpPr>
              <p:cNvPr id="51" name="Freeform 51"/>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52" name="TextBox 52"/>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53" name="Freeform 53"/>
            <p:cNvSpPr/>
            <p:nvPr/>
          </p:nvSpPr>
          <p:spPr>
            <a:xfrm>
              <a:off x="1474" y="0"/>
              <a:ext cx="3020543" cy="1968651"/>
            </a:xfrm>
            <a:custGeom>
              <a:avLst/>
              <a:gdLst/>
              <a:ahLst/>
              <a:cxnLst/>
              <a:rect l="l" t="t" r="r" b="b"/>
              <a:pathLst>
                <a:path w="3020543" h="1968651">
                  <a:moveTo>
                    <a:pt x="0" y="0"/>
                  </a:moveTo>
                  <a:lnTo>
                    <a:pt x="3020543" y="0"/>
                  </a:lnTo>
                  <a:lnTo>
                    <a:pt x="3020543" y="1968651"/>
                  </a:lnTo>
                  <a:lnTo>
                    <a:pt x="0" y="1968651"/>
                  </a:lnTo>
                  <a:lnTo>
                    <a:pt x="0" y="0"/>
                  </a:lnTo>
                  <a:close/>
                </a:path>
              </a:pathLst>
            </a:custGeom>
            <a:blipFill>
              <a:blip r:embed="rId8"/>
              <a:stretch>
                <a:fillRect t="-2442" b="-2442"/>
              </a:stretch>
            </a:blipFill>
          </p:spPr>
        </p:sp>
        <p:sp>
          <p:nvSpPr>
            <p:cNvPr id="54" name="TextBox 54"/>
            <p:cNvSpPr txBox="1"/>
            <p:nvPr/>
          </p:nvSpPr>
          <p:spPr>
            <a:xfrm>
              <a:off x="345901" y="2136172"/>
              <a:ext cx="2333163" cy="683495"/>
            </a:xfrm>
            <a:prstGeom prst="rect">
              <a:avLst/>
            </a:prstGeom>
          </p:spPr>
          <p:txBody>
            <a:bodyPr lIns="0" tIns="0" rIns="0" bIns="0" rtlCol="0" anchor="t">
              <a:spAutoFit/>
            </a:bodyPr>
            <a:lstStyle/>
            <a:p>
              <a:pPr algn="ctr">
                <a:lnSpc>
                  <a:spcPts val="2194"/>
                </a:lnSpc>
              </a:pPr>
              <a:r>
                <a:rPr lang="en-US" sz="1567" b="1">
                  <a:solidFill>
                    <a:srgbClr val="FDFDFC"/>
                  </a:solidFill>
                  <a:latin typeface="TT Norms Bold"/>
                  <a:ea typeface="TT Norms Bold"/>
                  <a:cs typeface="TT Norms Bold"/>
                  <a:sym typeface="TT Norms Bold"/>
                </a:rPr>
                <a:t>#1</a:t>
              </a:r>
            </a:p>
            <a:p>
              <a:pPr marL="0" lvl="0" indent="0" algn="ctr">
                <a:lnSpc>
                  <a:spcPts val="2194"/>
                </a:lnSpc>
              </a:pPr>
              <a:r>
                <a:rPr lang="en-US" sz="1567" b="1">
                  <a:solidFill>
                    <a:srgbClr val="FDFDFC"/>
                  </a:solidFill>
                  <a:latin typeface="TT Norms Bold"/>
                  <a:ea typeface="TT Norms Bold"/>
                  <a:cs typeface="TT Norms Bold"/>
                  <a:sym typeface="TT Norms Bold"/>
                </a:rPr>
                <a:t>Prevention</a:t>
              </a:r>
            </a:p>
          </p:txBody>
        </p:sp>
      </p:grpSp>
      <p:sp>
        <p:nvSpPr>
          <p:cNvPr id="55" name="Freeform 55"/>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56" name="Freeform 56"/>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57" name="Freeform 57"/>
          <p:cNvSpPr/>
          <p:nvPr/>
        </p:nvSpPr>
        <p:spPr>
          <a:xfrm>
            <a:off x="8842120"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58" name="Freeform 58"/>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59" name="Freeform 59"/>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60" name="Freeform 60"/>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61" name="TextBox 61"/>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Meeting SDGs</a:t>
            </a:r>
          </a:p>
          <a:p>
            <a:pPr algn="l">
              <a:lnSpc>
                <a:spcPts val="5910"/>
              </a:lnSpc>
            </a:pPr>
            <a:r>
              <a:rPr lang="en-US" sz="4222" b="1">
                <a:solidFill>
                  <a:srgbClr val="FFFFFF"/>
                </a:solidFill>
                <a:latin typeface="TT Norms Bold"/>
                <a:ea typeface="TT Norms Bold"/>
                <a:cs typeface="TT Norms Bold"/>
                <a:sym typeface="TT Norms Bold"/>
              </a:rPr>
              <a:t>and Delivering Sustainable Clinical Practice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2"/>
            <a:stretch>
              <a:fillRect/>
            </a:stretch>
          </a:blipFill>
        </p:spPr>
      </p:sp>
      <p:sp>
        <p:nvSpPr>
          <p:cNvPr id="3" name="TextBox 3"/>
          <p:cNvSpPr txBox="1"/>
          <p:nvPr/>
        </p:nvSpPr>
        <p:spPr>
          <a:xfrm>
            <a:off x="5481726" y="5417825"/>
            <a:ext cx="11871089" cy="358410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Physiotherapists can:</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Assume a leadership role in embedding sustainability in practice.</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Promote the environmental impact of clinical decisions.</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Drive climate conscious practice.</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Incorporate sustainability into workplace induction and everyday practice.</a:t>
            </a:r>
          </a:p>
          <a:p>
            <a:pPr algn="l">
              <a:lnSpc>
                <a:spcPts val="4051"/>
              </a:lnSpc>
              <a:spcBef>
                <a:spcPct val="0"/>
              </a:spcBef>
            </a:pPr>
            <a:endParaRPr lang="en-US" sz="2893">
              <a:solidFill>
                <a:srgbClr val="000000"/>
              </a:solidFill>
              <a:latin typeface="TT Norms"/>
              <a:ea typeface="TT Norms"/>
              <a:cs typeface="TT Norms"/>
              <a:sym typeface="TT Norms"/>
            </a:endParaRPr>
          </a:p>
        </p:txBody>
      </p:sp>
      <p:grpSp>
        <p:nvGrpSpPr>
          <p:cNvPr id="4" name="Group 4"/>
          <p:cNvGrpSpPr/>
          <p:nvPr/>
        </p:nvGrpSpPr>
        <p:grpSpPr>
          <a:xfrm>
            <a:off x="1028700" y="3992246"/>
            <a:ext cx="3538450" cy="3531127"/>
            <a:chOff x="0" y="0"/>
            <a:chExt cx="4717933" cy="4708169"/>
          </a:xfrm>
        </p:grpSpPr>
        <p:grpSp>
          <p:nvGrpSpPr>
            <p:cNvPr id="5" name="Group 5"/>
            <p:cNvGrpSpPr/>
            <p:nvPr/>
          </p:nvGrpSpPr>
          <p:grpSpPr>
            <a:xfrm>
              <a:off x="0" y="3073432"/>
              <a:ext cx="4717933" cy="1634737"/>
              <a:chOff x="0" y="0"/>
              <a:chExt cx="1052925" cy="364833"/>
            </a:xfrm>
          </p:grpSpPr>
          <p:sp>
            <p:nvSpPr>
              <p:cNvPr id="6" name="Freeform 6"/>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FFFFFF"/>
              </a:solidFill>
            </p:spPr>
          </p:sp>
          <p:sp>
            <p:nvSpPr>
              <p:cNvPr id="7" name="TextBox 7"/>
              <p:cNvSpPr txBox="1"/>
              <p:nvPr/>
            </p:nvSpPr>
            <p:spPr>
              <a:xfrm>
                <a:off x="0" y="-38100"/>
                <a:ext cx="1052925" cy="402933"/>
              </a:xfrm>
              <a:prstGeom prst="rect">
                <a:avLst/>
              </a:prstGeom>
            </p:spPr>
            <p:txBody>
              <a:bodyPr lIns="43669" tIns="43669" rIns="43669" bIns="43669" rtlCol="0" anchor="ctr"/>
              <a:lstStyle/>
              <a:p>
                <a:pPr algn="ctr">
                  <a:lnSpc>
                    <a:spcPts val="2240"/>
                  </a:lnSpc>
                </a:pPr>
                <a:endParaRPr/>
              </a:p>
            </p:txBody>
          </p:sp>
        </p:grpSp>
        <p:sp>
          <p:nvSpPr>
            <p:cNvPr id="8" name="Freeform 8"/>
            <p:cNvSpPr/>
            <p:nvPr/>
          </p:nvSpPr>
          <p:spPr>
            <a:xfrm>
              <a:off x="0" y="0"/>
              <a:ext cx="4705566" cy="3047510"/>
            </a:xfrm>
            <a:custGeom>
              <a:avLst/>
              <a:gdLst/>
              <a:ahLst/>
              <a:cxnLst/>
              <a:rect l="l" t="t" r="r" b="b"/>
              <a:pathLst>
                <a:path w="4705566" h="3047510">
                  <a:moveTo>
                    <a:pt x="0" y="0"/>
                  </a:moveTo>
                  <a:lnTo>
                    <a:pt x="4705566" y="0"/>
                  </a:lnTo>
                  <a:lnTo>
                    <a:pt x="4705566" y="3047510"/>
                  </a:lnTo>
                  <a:lnTo>
                    <a:pt x="0" y="3047510"/>
                  </a:lnTo>
                  <a:lnTo>
                    <a:pt x="0" y="0"/>
                  </a:lnTo>
                  <a:close/>
                </a:path>
              </a:pathLst>
            </a:custGeom>
            <a:blipFill>
              <a:blip r:embed="rId3"/>
              <a:stretch>
                <a:fillRect t="-2775" b="-2775"/>
              </a:stretch>
            </a:blipFill>
          </p:spPr>
        </p:sp>
        <p:sp>
          <p:nvSpPr>
            <p:cNvPr id="9" name="TextBox 9"/>
            <p:cNvSpPr txBox="1"/>
            <p:nvPr/>
          </p:nvSpPr>
          <p:spPr>
            <a:xfrm>
              <a:off x="398678" y="3268157"/>
              <a:ext cx="3963260" cy="1153886"/>
            </a:xfrm>
            <a:prstGeom prst="rect">
              <a:avLst/>
            </a:prstGeom>
          </p:spPr>
          <p:txBody>
            <a:bodyPr lIns="0" tIns="0" rIns="0" bIns="0" rtlCol="0" anchor="t">
              <a:spAutoFit/>
            </a:bodyPr>
            <a:lstStyle/>
            <a:p>
              <a:pPr marL="0" lvl="0" indent="0" algn="ctr">
                <a:lnSpc>
                  <a:spcPts val="2350"/>
                </a:lnSpc>
              </a:pPr>
              <a:r>
                <a:rPr lang="en-US" sz="1678" b="1">
                  <a:solidFill>
                    <a:srgbClr val="005FAF"/>
                  </a:solidFill>
                  <a:latin typeface="TT Norms Bold"/>
                  <a:ea typeface="TT Norms Bold"/>
                  <a:cs typeface="TT Norms Bold"/>
                  <a:sym typeface="TT Norms Bold"/>
                </a:rPr>
                <a:t>Five Principles. One Goal.</a:t>
              </a:r>
              <a:r>
                <a:rPr lang="en-US" sz="1678" b="1">
                  <a:solidFill>
                    <a:srgbClr val="00B8B0"/>
                  </a:solidFill>
                  <a:latin typeface="TT Norms Bold"/>
                  <a:ea typeface="TT Norms Bold"/>
                  <a:cs typeface="TT Norms Bold"/>
                  <a:sym typeface="TT Norms Bold"/>
                </a:rPr>
                <a:t> Physiotherapy contributes to Sustainable Healthcare.</a:t>
              </a:r>
            </a:p>
          </p:txBody>
        </p:sp>
      </p:grpSp>
      <p:grpSp>
        <p:nvGrpSpPr>
          <p:cNvPr id="10" name="Group 10"/>
          <p:cNvGrpSpPr/>
          <p:nvPr/>
        </p:nvGrpSpPr>
        <p:grpSpPr>
          <a:xfrm>
            <a:off x="14779467" y="2583269"/>
            <a:ext cx="2268718" cy="2257673"/>
            <a:chOff x="0" y="0"/>
            <a:chExt cx="3024958" cy="3010230"/>
          </a:xfrm>
        </p:grpSpPr>
        <p:grpSp>
          <p:nvGrpSpPr>
            <p:cNvPr id="11" name="Group 11"/>
            <p:cNvGrpSpPr/>
            <p:nvPr/>
          </p:nvGrpSpPr>
          <p:grpSpPr>
            <a:xfrm>
              <a:off x="2941" y="1963118"/>
              <a:ext cx="3022017" cy="1047112"/>
              <a:chOff x="0" y="0"/>
              <a:chExt cx="1052925" cy="364833"/>
            </a:xfrm>
          </p:grpSpPr>
          <p:sp>
            <p:nvSpPr>
              <p:cNvPr id="12" name="Freeform 12"/>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13" name="TextBox 13"/>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grpSp>
          <p:nvGrpSpPr>
            <p:cNvPr id="14" name="Group 14"/>
            <p:cNvGrpSpPr/>
            <p:nvPr/>
          </p:nvGrpSpPr>
          <p:grpSpPr>
            <a:xfrm>
              <a:off x="0" y="0"/>
              <a:ext cx="3022017" cy="1968651"/>
              <a:chOff x="0" y="0"/>
              <a:chExt cx="1052925" cy="685913"/>
            </a:xfrm>
          </p:grpSpPr>
          <p:sp>
            <p:nvSpPr>
              <p:cNvPr id="15" name="Freeform 15"/>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378B30"/>
              </a:solidFill>
            </p:spPr>
          </p:sp>
          <p:sp>
            <p:nvSpPr>
              <p:cNvPr id="16" name="TextBox 16"/>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sp>
          <p:nvSpPr>
            <p:cNvPr id="17" name="Freeform 17"/>
            <p:cNvSpPr/>
            <p:nvPr/>
          </p:nvSpPr>
          <p:spPr>
            <a:xfrm>
              <a:off x="10388" y="18813"/>
              <a:ext cx="2996492" cy="1944305"/>
            </a:xfrm>
            <a:custGeom>
              <a:avLst/>
              <a:gdLst/>
              <a:ahLst/>
              <a:cxnLst/>
              <a:rect l="l" t="t" r="r" b="b"/>
              <a:pathLst>
                <a:path w="2996492" h="1944305">
                  <a:moveTo>
                    <a:pt x="0" y="0"/>
                  </a:moveTo>
                  <a:lnTo>
                    <a:pt x="2996492" y="0"/>
                  </a:lnTo>
                  <a:lnTo>
                    <a:pt x="2996492" y="1944305"/>
                  </a:lnTo>
                  <a:lnTo>
                    <a:pt x="0" y="1944305"/>
                  </a:lnTo>
                  <a:lnTo>
                    <a:pt x="0" y="0"/>
                  </a:lnTo>
                  <a:close/>
                </a:path>
              </a:pathLst>
            </a:custGeom>
            <a:blipFill>
              <a:blip r:embed="rId4"/>
              <a:stretch>
                <a:fillRect t="-2724" b="-2724"/>
              </a:stretch>
            </a:blipFill>
          </p:spPr>
        </p:sp>
        <p:sp>
          <p:nvSpPr>
            <p:cNvPr id="18" name="TextBox 18"/>
            <p:cNvSpPr txBox="1"/>
            <p:nvPr/>
          </p:nvSpPr>
          <p:spPr>
            <a:xfrm>
              <a:off x="374813" y="1972737"/>
              <a:ext cx="2267643" cy="1037493"/>
            </a:xfrm>
            <a:prstGeom prst="rect">
              <a:avLst/>
            </a:prstGeom>
          </p:spPr>
          <p:txBody>
            <a:bodyPr lIns="0" tIns="0" rIns="0" bIns="0" rtlCol="0" anchor="t">
              <a:spAutoFit/>
            </a:bodyPr>
            <a:lstStyle/>
            <a:p>
              <a:pPr algn="ctr">
                <a:lnSpc>
                  <a:spcPts val="2194"/>
                </a:lnSpc>
              </a:pPr>
              <a:r>
                <a:rPr lang="en-US" sz="1567" b="1">
                  <a:solidFill>
                    <a:srgbClr val="FDFDFC"/>
                  </a:solidFill>
                  <a:latin typeface="TT Norms Bold"/>
                  <a:ea typeface="TT Norms Bold"/>
                  <a:cs typeface="TT Norms Bold"/>
                  <a:sym typeface="TT Norms Bold"/>
                </a:rPr>
                <a:t>#5</a:t>
              </a:r>
            </a:p>
            <a:p>
              <a:pPr marL="0" lvl="0" indent="0" algn="ctr">
                <a:lnSpc>
                  <a:spcPts val="2194"/>
                </a:lnSpc>
              </a:pPr>
              <a:r>
                <a:rPr lang="en-US" sz="1567" b="1">
                  <a:solidFill>
                    <a:srgbClr val="FDFDFC"/>
                  </a:solidFill>
                  <a:latin typeface="TT Norms Bold"/>
                  <a:ea typeface="TT Norms Bold"/>
                  <a:cs typeface="TT Norms Bold"/>
                  <a:sym typeface="TT Norms Bold"/>
                </a:rPr>
                <a:t>Efficient Resource Use</a:t>
              </a:r>
            </a:p>
          </p:txBody>
        </p:sp>
      </p:grpSp>
      <p:grpSp>
        <p:nvGrpSpPr>
          <p:cNvPr id="19" name="Group 19"/>
          <p:cNvGrpSpPr/>
          <p:nvPr/>
        </p:nvGrpSpPr>
        <p:grpSpPr>
          <a:xfrm>
            <a:off x="12454837" y="2579120"/>
            <a:ext cx="2269463" cy="2257673"/>
            <a:chOff x="0" y="0"/>
            <a:chExt cx="3025950" cy="3010230"/>
          </a:xfrm>
        </p:grpSpPr>
        <p:grpSp>
          <p:nvGrpSpPr>
            <p:cNvPr id="20" name="Group 20"/>
            <p:cNvGrpSpPr/>
            <p:nvPr/>
          </p:nvGrpSpPr>
          <p:grpSpPr>
            <a:xfrm>
              <a:off x="0" y="1963118"/>
              <a:ext cx="3022017" cy="1047112"/>
              <a:chOff x="0" y="0"/>
              <a:chExt cx="1052925" cy="364833"/>
            </a:xfrm>
          </p:grpSpPr>
          <p:sp>
            <p:nvSpPr>
              <p:cNvPr id="21" name="Freeform 21"/>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22" name="TextBox 22"/>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grpSp>
          <p:nvGrpSpPr>
            <p:cNvPr id="23" name="Group 23"/>
            <p:cNvGrpSpPr/>
            <p:nvPr/>
          </p:nvGrpSpPr>
          <p:grpSpPr>
            <a:xfrm>
              <a:off x="3933" y="0"/>
              <a:ext cx="3022017" cy="1968651"/>
              <a:chOff x="0" y="0"/>
              <a:chExt cx="1052925" cy="685913"/>
            </a:xfrm>
          </p:grpSpPr>
          <p:sp>
            <p:nvSpPr>
              <p:cNvPr id="24" name="Freeform 24"/>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378B30"/>
              </a:solidFill>
            </p:spPr>
          </p:sp>
          <p:sp>
            <p:nvSpPr>
              <p:cNvPr id="25" name="TextBox 25"/>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sp>
          <p:nvSpPr>
            <p:cNvPr id="26" name="Freeform 26"/>
            <p:cNvSpPr/>
            <p:nvPr/>
          </p:nvSpPr>
          <p:spPr>
            <a:xfrm>
              <a:off x="3933" y="5651"/>
              <a:ext cx="3004414" cy="1963000"/>
            </a:xfrm>
            <a:custGeom>
              <a:avLst/>
              <a:gdLst/>
              <a:ahLst/>
              <a:cxnLst/>
              <a:rect l="l" t="t" r="r" b="b"/>
              <a:pathLst>
                <a:path w="3004414" h="1963000">
                  <a:moveTo>
                    <a:pt x="0" y="0"/>
                  </a:moveTo>
                  <a:lnTo>
                    <a:pt x="3004414" y="0"/>
                  </a:lnTo>
                  <a:lnTo>
                    <a:pt x="3004414" y="1963000"/>
                  </a:lnTo>
                  <a:lnTo>
                    <a:pt x="0" y="1963000"/>
                  </a:lnTo>
                  <a:lnTo>
                    <a:pt x="0" y="0"/>
                  </a:lnTo>
                  <a:close/>
                </a:path>
              </a:pathLst>
            </a:custGeom>
            <a:blipFill>
              <a:blip r:embed="rId5"/>
              <a:stretch>
                <a:fillRect t="-2359" b="-2359"/>
              </a:stretch>
            </a:blipFill>
          </p:spPr>
        </p:sp>
        <p:sp>
          <p:nvSpPr>
            <p:cNvPr id="27" name="TextBox 27"/>
            <p:cNvSpPr txBox="1"/>
            <p:nvPr/>
          </p:nvSpPr>
          <p:spPr>
            <a:xfrm>
              <a:off x="345034" y="1972737"/>
              <a:ext cx="2322212" cy="1037493"/>
            </a:xfrm>
            <a:prstGeom prst="rect">
              <a:avLst/>
            </a:prstGeom>
          </p:spPr>
          <p:txBody>
            <a:bodyPr lIns="0" tIns="0" rIns="0" bIns="0" rtlCol="0" anchor="t">
              <a:spAutoFit/>
            </a:bodyPr>
            <a:lstStyle/>
            <a:p>
              <a:pPr algn="ctr">
                <a:lnSpc>
                  <a:spcPts val="2194"/>
                </a:lnSpc>
              </a:pPr>
              <a:r>
                <a:rPr lang="en-US" sz="1567" b="1">
                  <a:solidFill>
                    <a:srgbClr val="FDFDFC"/>
                  </a:solidFill>
                  <a:latin typeface="TT Norms Bold"/>
                  <a:ea typeface="TT Norms Bold"/>
                  <a:cs typeface="TT Norms Bold"/>
                  <a:sym typeface="TT Norms Bold"/>
                </a:rPr>
                <a:t>#4</a:t>
              </a:r>
            </a:p>
            <a:p>
              <a:pPr marL="0" lvl="0" indent="0" algn="ctr">
                <a:lnSpc>
                  <a:spcPts val="2194"/>
                </a:lnSpc>
              </a:pPr>
              <a:r>
                <a:rPr lang="en-US" sz="1567" b="1">
                  <a:solidFill>
                    <a:srgbClr val="FDFDFC"/>
                  </a:solidFill>
                  <a:latin typeface="TT Norms Bold"/>
                  <a:ea typeface="TT Norms Bold"/>
                  <a:cs typeface="TT Norms Bold"/>
                  <a:sym typeface="TT Norms Bold"/>
                </a:rPr>
                <a:t>Low Carbon Alternatives</a:t>
              </a:r>
            </a:p>
          </p:txBody>
        </p:sp>
      </p:grpSp>
      <p:grpSp>
        <p:nvGrpSpPr>
          <p:cNvPr id="28" name="Group 28"/>
          <p:cNvGrpSpPr/>
          <p:nvPr/>
        </p:nvGrpSpPr>
        <p:grpSpPr>
          <a:xfrm>
            <a:off x="10133151" y="2583269"/>
            <a:ext cx="2266518" cy="2257673"/>
            <a:chOff x="0" y="0"/>
            <a:chExt cx="3022024" cy="3010230"/>
          </a:xfrm>
        </p:grpSpPr>
        <p:grpSp>
          <p:nvGrpSpPr>
            <p:cNvPr id="29" name="Group 29"/>
            <p:cNvGrpSpPr/>
            <p:nvPr/>
          </p:nvGrpSpPr>
          <p:grpSpPr>
            <a:xfrm>
              <a:off x="0" y="0"/>
              <a:ext cx="3022017" cy="1968651"/>
              <a:chOff x="0" y="0"/>
              <a:chExt cx="1052925" cy="685913"/>
            </a:xfrm>
          </p:grpSpPr>
          <p:sp>
            <p:nvSpPr>
              <p:cNvPr id="30" name="Freeform 30"/>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90AEB0"/>
              </a:solidFill>
            </p:spPr>
          </p:sp>
          <p:sp>
            <p:nvSpPr>
              <p:cNvPr id="31" name="TextBox 31"/>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32" name="Group 32"/>
            <p:cNvGrpSpPr/>
            <p:nvPr/>
          </p:nvGrpSpPr>
          <p:grpSpPr>
            <a:xfrm>
              <a:off x="7" y="1963118"/>
              <a:ext cx="3022017" cy="1047112"/>
              <a:chOff x="0" y="0"/>
              <a:chExt cx="1052925" cy="364833"/>
            </a:xfrm>
          </p:grpSpPr>
          <p:sp>
            <p:nvSpPr>
              <p:cNvPr id="33" name="Freeform 33"/>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34" name="TextBox 34"/>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35" name="Freeform 35"/>
            <p:cNvSpPr/>
            <p:nvPr/>
          </p:nvSpPr>
          <p:spPr>
            <a:xfrm>
              <a:off x="7" y="5651"/>
              <a:ext cx="2989860" cy="1957467"/>
            </a:xfrm>
            <a:custGeom>
              <a:avLst/>
              <a:gdLst/>
              <a:ahLst/>
              <a:cxnLst/>
              <a:rect l="l" t="t" r="r" b="b"/>
              <a:pathLst>
                <a:path w="2989860" h="1957467">
                  <a:moveTo>
                    <a:pt x="0" y="0"/>
                  </a:moveTo>
                  <a:lnTo>
                    <a:pt x="2989860" y="0"/>
                  </a:lnTo>
                  <a:lnTo>
                    <a:pt x="2989860" y="1957467"/>
                  </a:lnTo>
                  <a:lnTo>
                    <a:pt x="0" y="1957467"/>
                  </a:lnTo>
                  <a:lnTo>
                    <a:pt x="0" y="0"/>
                  </a:lnTo>
                  <a:close/>
                </a:path>
              </a:pathLst>
            </a:custGeom>
            <a:blipFill>
              <a:blip r:embed="rId6"/>
              <a:stretch>
                <a:fillRect t="-2253" b="-2253"/>
              </a:stretch>
            </a:blipFill>
          </p:spPr>
        </p:sp>
        <p:sp>
          <p:nvSpPr>
            <p:cNvPr id="36" name="TextBox 36"/>
            <p:cNvSpPr txBox="1"/>
            <p:nvPr/>
          </p:nvSpPr>
          <p:spPr>
            <a:xfrm>
              <a:off x="266834" y="1972737"/>
              <a:ext cx="2456206" cy="1037493"/>
            </a:xfrm>
            <a:prstGeom prst="rect">
              <a:avLst/>
            </a:prstGeom>
          </p:spPr>
          <p:txBody>
            <a:bodyPr lIns="0" tIns="0" rIns="0" bIns="0" rtlCol="0" anchor="t">
              <a:spAutoFit/>
            </a:bodyPr>
            <a:lstStyle/>
            <a:p>
              <a:pPr algn="ctr">
                <a:lnSpc>
                  <a:spcPts val="2194"/>
                </a:lnSpc>
              </a:pPr>
              <a:r>
                <a:rPr lang="en-US" sz="1567" b="1">
                  <a:solidFill>
                    <a:srgbClr val="FDFDFC"/>
                  </a:solidFill>
                  <a:latin typeface="TT Norms Bold"/>
                  <a:ea typeface="TT Norms Bold"/>
                  <a:cs typeface="TT Norms Bold"/>
                  <a:sym typeface="TT Norms Bold"/>
                </a:rPr>
                <a:t>#3</a:t>
              </a:r>
            </a:p>
            <a:p>
              <a:pPr marL="0" lvl="0" indent="0" algn="ctr">
                <a:lnSpc>
                  <a:spcPts val="2194"/>
                </a:lnSpc>
              </a:pPr>
              <a:r>
                <a:rPr lang="en-US" sz="1567" b="1">
                  <a:solidFill>
                    <a:srgbClr val="FDFDFC"/>
                  </a:solidFill>
                  <a:latin typeface="TT Norms Bold"/>
                  <a:ea typeface="TT Norms Bold"/>
                  <a:cs typeface="TT Norms Bold"/>
                  <a:sym typeface="TT Norms Bold"/>
                </a:rPr>
                <a:t>Lean Service Delivery</a:t>
              </a:r>
            </a:p>
          </p:txBody>
        </p:sp>
      </p:grpSp>
      <p:grpSp>
        <p:nvGrpSpPr>
          <p:cNvPr id="37" name="Group 37"/>
          <p:cNvGrpSpPr/>
          <p:nvPr/>
        </p:nvGrpSpPr>
        <p:grpSpPr>
          <a:xfrm>
            <a:off x="7804512" y="2579120"/>
            <a:ext cx="2271307" cy="2261822"/>
            <a:chOff x="0" y="0"/>
            <a:chExt cx="3028409" cy="3015763"/>
          </a:xfrm>
        </p:grpSpPr>
        <p:grpSp>
          <p:nvGrpSpPr>
            <p:cNvPr id="38" name="Group 38"/>
            <p:cNvGrpSpPr/>
            <p:nvPr/>
          </p:nvGrpSpPr>
          <p:grpSpPr>
            <a:xfrm>
              <a:off x="1985" y="0"/>
              <a:ext cx="3022017" cy="1968651"/>
              <a:chOff x="0" y="0"/>
              <a:chExt cx="1052925" cy="685913"/>
            </a:xfrm>
          </p:grpSpPr>
          <p:sp>
            <p:nvSpPr>
              <p:cNvPr id="39" name="Freeform 39"/>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90AEB0"/>
              </a:solidFill>
            </p:spPr>
          </p:sp>
          <p:sp>
            <p:nvSpPr>
              <p:cNvPr id="40" name="TextBox 40"/>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41" name="Group 41"/>
            <p:cNvGrpSpPr/>
            <p:nvPr/>
          </p:nvGrpSpPr>
          <p:grpSpPr>
            <a:xfrm>
              <a:off x="6392" y="1968651"/>
              <a:ext cx="3022017" cy="1047112"/>
              <a:chOff x="0" y="0"/>
              <a:chExt cx="1052925" cy="364833"/>
            </a:xfrm>
          </p:grpSpPr>
          <p:sp>
            <p:nvSpPr>
              <p:cNvPr id="42" name="Freeform 42"/>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43" name="TextBox 43"/>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44" name="Freeform 44"/>
            <p:cNvSpPr/>
            <p:nvPr/>
          </p:nvSpPr>
          <p:spPr>
            <a:xfrm>
              <a:off x="0" y="30043"/>
              <a:ext cx="3024002" cy="1938608"/>
            </a:xfrm>
            <a:custGeom>
              <a:avLst/>
              <a:gdLst/>
              <a:ahLst/>
              <a:cxnLst/>
              <a:rect l="l" t="t" r="r" b="b"/>
              <a:pathLst>
                <a:path w="3024002" h="1938608">
                  <a:moveTo>
                    <a:pt x="0" y="0"/>
                  </a:moveTo>
                  <a:lnTo>
                    <a:pt x="3024002" y="0"/>
                  </a:lnTo>
                  <a:lnTo>
                    <a:pt x="3024002" y="1938608"/>
                  </a:lnTo>
                  <a:lnTo>
                    <a:pt x="0" y="1938608"/>
                  </a:lnTo>
                  <a:lnTo>
                    <a:pt x="0" y="0"/>
                  </a:lnTo>
                  <a:close/>
                </a:path>
              </a:pathLst>
            </a:custGeom>
            <a:blipFill>
              <a:blip r:embed="rId7"/>
              <a:stretch>
                <a:fillRect t="-3364" b="-3364"/>
              </a:stretch>
            </a:blipFill>
          </p:spPr>
        </p:sp>
        <p:sp>
          <p:nvSpPr>
            <p:cNvPr id="45" name="TextBox 45"/>
            <p:cNvSpPr txBox="1"/>
            <p:nvPr/>
          </p:nvSpPr>
          <p:spPr>
            <a:xfrm>
              <a:off x="6392" y="1940076"/>
              <a:ext cx="3017610" cy="1037493"/>
            </a:xfrm>
            <a:prstGeom prst="rect">
              <a:avLst/>
            </a:prstGeom>
          </p:spPr>
          <p:txBody>
            <a:bodyPr lIns="0" tIns="0" rIns="0" bIns="0" rtlCol="0" anchor="t">
              <a:spAutoFit/>
            </a:bodyPr>
            <a:lstStyle/>
            <a:p>
              <a:pPr algn="ctr">
                <a:lnSpc>
                  <a:spcPts val="2194"/>
                </a:lnSpc>
              </a:pPr>
              <a:r>
                <a:rPr lang="en-US" sz="1567" b="1">
                  <a:solidFill>
                    <a:srgbClr val="FDFDFC"/>
                  </a:solidFill>
                  <a:latin typeface="TT Norms Bold"/>
                  <a:ea typeface="TT Norms Bold"/>
                  <a:cs typeface="TT Norms Bold"/>
                  <a:sym typeface="TT Norms Bold"/>
                </a:rPr>
                <a:t>#2</a:t>
              </a:r>
            </a:p>
            <a:p>
              <a:pPr marL="0" lvl="0" indent="0" algn="ctr">
                <a:lnSpc>
                  <a:spcPts val="2194"/>
                </a:lnSpc>
              </a:pPr>
              <a:r>
                <a:rPr lang="en-US" sz="1567" b="1">
                  <a:solidFill>
                    <a:srgbClr val="FDFDFC"/>
                  </a:solidFill>
                  <a:latin typeface="TT Norms Bold"/>
                  <a:ea typeface="TT Norms Bold"/>
                  <a:cs typeface="TT Norms Bold"/>
                  <a:sym typeface="TT Norms Bold"/>
                </a:rPr>
                <a:t>Patient Empowerment and Self-care </a:t>
              </a:r>
            </a:p>
          </p:txBody>
        </p:sp>
      </p:grpSp>
      <p:grpSp>
        <p:nvGrpSpPr>
          <p:cNvPr id="46" name="Group 46"/>
          <p:cNvGrpSpPr/>
          <p:nvPr/>
        </p:nvGrpSpPr>
        <p:grpSpPr>
          <a:xfrm>
            <a:off x="5481726" y="2579120"/>
            <a:ext cx="2267618" cy="2261822"/>
            <a:chOff x="0" y="0"/>
            <a:chExt cx="3023491" cy="3015763"/>
          </a:xfrm>
        </p:grpSpPr>
        <p:grpSp>
          <p:nvGrpSpPr>
            <p:cNvPr id="47" name="Group 47"/>
            <p:cNvGrpSpPr/>
            <p:nvPr/>
          </p:nvGrpSpPr>
          <p:grpSpPr>
            <a:xfrm>
              <a:off x="1474" y="0"/>
              <a:ext cx="3022017" cy="1968651"/>
              <a:chOff x="0" y="0"/>
              <a:chExt cx="1052925" cy="685913"/>
            </a:xfrm>
          </p:grpSpPr>
          <p:sp>
            <p:nvSpPr>
              <p:cNvPr id="48" name="Freeform 48"/>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BBF3FF"/>
              </a:solidFill>
            </p:spPr>
          </p:sp>
          <p:sp>
            <p:nvSpPr>
              <p:cNvPr id="49" name="TextBox 49"/>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50" name="Group 50"/>
            <p:cNvGrpSpPr/>
            <p:nvPr/>
          </p:nvGrpSpPr>
          <p:grpSpPr>
            <a:xfrm>
              <a:off x="0" y="1968651"/>
              <a:ext cx="3022017" cy="1047112"/>
              <a:chOff x="0" y="0"/>
              <a:chExt cx="1052925" cy="364833"/>
            </a:xfrm>
          </p:grpSpPr>
          <p:sp>
            <p:nvSpPr>
              <p:cNvPr id="51" name="Freeform 51"/>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52" name="TextBox 52"/>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53" name="Freeform 53"/>
            <p:cNvSpPr/>
            <p:nvPr/>
          </p:nvSpPr>
          <p:spPr>
            <a:xfrm>
              <a:off x="1474" y="0"/>
              <a:ext cx="3020543" cy="1968651"/>
            </a:xfrm>
            <a:custGeom>
              <a:avLst/>
              <a:gdLst/>
              <a:ahLst/>
              <a:cxnLst/>
              <a:rect l="l" t="t" r="r" b="b"/>
              <a:pathLst>
                <a:path w="3020543" h="1968651">
                  <a:moveTo>
                    <a:pt x="0" y="0"/>
                  </a:moveTo>
                  <a:lnTo>
                    <a:pt x="3020543" y="0"/>
                  </a:lnTo>
                  <a:lnTo>
                    <a:pt x="3020543" y="1968651"/>
                  </a:lnTo>
                  <a:lnTo>
                    <a:pt x="0" y="1968651"/>
                  </a:lnTo>
                  <a:lnTo>
                    <a:pt x="0" y="0"/>
                  </a:lnTo>
                  <a:close/>
                </a:path>
              </a:pathLst>
            </a:custGeom>
            <a:blipFill>
              <a:blip r:embed="rId8"/>
              <a:stretch>
                <a:fillRect t="-2442" b="-2442"/>
              </a:stretch>
            </a:blipFill>
          </p:spPr>
        </p:sp>
        <p:sp>
          <p:nvSpPr>
            <p:cNvPr id="54" name="TextBox 54"/>
            <p:cNvSpPr txBox="1"/>
            <p:nvPr/>
          </p:nvSpPr>
          <p:spPr>
            <a:xfrm>
              <a:off x="345901" y="2136172"/>
              <a:ext cx="2333163" cy="683495"/>
            </a:xfrm>
            <a:prstGeom prst="rect">
              <a:avLst/>
            </a:prstGeom>
          </p:spPr>
          <p:txBody>
            <a:bodyPr lIns="0" tIns="0" rIns="0" bIns="0" rtlCol="0" anchor="t">
              <a:spAutoFit/>
            </a:bodyPr>
            <a:lstStyle/>
            <a:p>
              <a:pPr algn="ctr">
                <a:lnSpc>
                  <a:spcPts val="2194"/>
                </a:lnSpc>
              </a:pPr>
              <a:r>
                <a:rPr lang="en-US" sz="1567" b="1">
                  <a:solidFill>
                    <a:srgbClr val="FDFDFC"/>
                  </a:solidFill>
                  <a:latin typeface="TT Norms Bold"/>
                  <a:ea typeface="TT Norms Bold"/>
                  <a:cs typeface="TT Norms Bold"/>
                  <a:sym typeface="TT Norms Bold"/>
                </a:rPr>
                <a:t>#1</a:t>
              </a:r>
            </a:p>
            <a:p>
              <a:pPr marL="0" lvl="0" indent="0" algn="ctr">
                <a:lnSpc>
                  <a:spcPts val="2194"/>
                </a:lnSpc>
              </a:pPr>
              <a:r>
                <a:rPr lang="en-US" sz="1567" b="1">
                  <a:solidFill>
                    <a:srgbClr val="FDFDFC"/>
                  </a:solidFill>
                  <a:latin typeface="TT Norms Bold"/>
                  <a:ea typeface="TT Norms Bold"/>
                  <a:cs typeface="TT Norms Bold"/>
                  <a:sym typeface="TT Norms Bold"/>
                </a:rPr>
                <a:t>Prevention</a:t>
              </a:r>
            </a:p>
          </p:txBody>
        </p:sp>
      </p:grpSp>
      <p:sp>
        <p:nvSpPr>
          <p:cNvPr id="55" name="Freeform 55"/>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56" name="Freeform 56"/>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57" name="Freeform 57"/>
          <p:cNvSpPr/>
          <p:nvPr/>
        </p:nvSpPr>
        <p:spPr>
          <a:xfrm>
            <a:off x="8842120"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58" name="Freeform 58"/>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59" name="Freeform 59"/>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60" name="Freeform 60"/>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61" name="TextBox 61"/>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Meeting SDGs</a:t>
            </a:r>
          </a:p>
          <a:p>
            <a:pPr algn="l">
              <a:lnSpc>
                <a:spcPts val="5910"/>
              </a:lnSpc>
            </a:pPr>
            <a:r>
              <a:rPr lang="en-US" sz="4222" b="1">
                <a:solidFill>
                  <a:srgbClr val="FFFFFF"/>
                </a:solidFill>
                <a:latin typeface="TT Norms Bold"/>
                <a:ea typeface="TT Norms Bold"/>
                <a:cs typeface="TT Norms Bold"/>
                <a:sym typeface="TT Norms Bold"/>
              </a:rPr>
              <a:t>and Delivering Sustainable Clinical Practice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5254504" y="1664409"/>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2374189"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6" name="Freeform 6"/>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5"/>
            <a:stretch>
              <a:fillRect/>
            </a:stretch>
          </a:blipFill>
        </p:spPr>
      </p:sp>
      <p:grpSp>
        <p:nvGrpSpPr>
          <p:cNvPr id="7" name="Group 7"/>
          <p:cNvGrpSpPr/>
          <p:nvPr/>
        </p:nvGrpSpPr>
        <p:grpSpPr>
          <a:xfrm>
            <a:off x="874100" y="4319931"/>
            <a:ext cx="4858101" cy="4845683"/>
            <a:chOff x="0" y="0"/>
            <a:chExt cx="6477468" cy="6460911"/>
          </a:xfrm>
        </p:grpSpPr>
        <p:grpSp>
          <p:nvGrpSpPr>
            <p:cNvPr id="8" name="Group 8"/>
            <p:cNvGrpSpPr/>
            <p:nvPr/>
          </p:nvGrpSpPr>
          <p:grpSpPr>
            <a:xfrm>
              <a:off x="3158" y="0"/>
              <a:ext cx="6474310" cy="4217599"/>
              <a:chOff x="0" y="0"/>
              <a:chExt cx="1052925" cy="685913"/>
            </a:xfrm>
          </p:grpSpPr>
          <p:sp>
            <p:nvSpPr>
              <p:cNvPr id="9" name="Freeform 9"/>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BBF3FF"/>
              </a:solidFill>
            </p:spPr>
          </p:sp>
          <p:sp>
            <p:nvSpPr>
              <p:cNvPr id="10" name="TextBox 10"/>
              <p:cNvSpPr txBox="1"/>
              <p:nvPr/>
            </p:nvSpPr>
            <p:spPr>
              <a:xfrm>
                <a:off x="0" y="-38100"/>
                <a:ext cx="1052925" cy="724013"/>
              </a:xfrm>
              <a:prstGeom prst="rect">
                <a:avLst/>
              </a:prstGeom>
            </p:spPr>
            <p:txBody>
              <a:bodyPr lIns="50800" tIns="50800" rIns="50800" bIns="50800" rtlCol="0" anchor="ctr"/>
              <a:lstStyle/>
              <a:p>
                <a:pPr algn="ctr">
                  <a:lnSpc>
                    <a:spcPts val="2240"/>
                  </a:lnSpc>
                </a:pPr>
                <a:endParaRPr/>
              </a:p>
            </p:txBody>
          </p:sp>
        </p:grpSp>
        <p:grpSp>
          <p:nvGrpSpPr>
            <p:cNvPr id="11" name="Group 11"/>
            <p:cNvGrpSpPr/>
            <p:nvPr/>
          </p:nvGrpSpPr>
          <p:grpSpPr>
            <a:xfrm>
              <a:off x="0" y="4217599"/>
              <a:ext cx="6474310" cy="2243312"/>
              <a:chOff x="0" y="0"/>
              <a:chExt cx="1052925" cy="364833"/>
            </a:xfrm>
          </p:grpSpPr>
          <p:sp>
            <p:nvSpPr>
              <p:cNvPr id="12" name="Freeform 12"/>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13" name="TextBox 13"/>
              <p:cNvSpPr txBox="1"/>
              <p:nvPr/>
            </p:nvSpPr>
            <p:spPr>
              <a:xfrm>
                <a:off x="0" y="-38100"/>
                <a:ext cx="1052925" cy="402933"/>
              </a:xfrm>
              <a:prstGeom prst="rect">
                <a:avLst/>
              </a:prstGeom>
            </p:spPr>
            <p:txBody>
              <a:bodyPr lIns="50800" tIns="50800" rIns="50800" bIns="50800" rtlCol="0" anchor="ctr"/>
              <a:lstStyle/>
              <a:p>
                <a:pPr algn="ctr">
                  <a:lnSpc>
                    <a:spcPts val="2240"/>
                  </a:lnSpc>
                </a:pPr>
                <a:endParaRPr/>
              </a:p>
            </p:txBody>
          </p:sp>
        </p:grpSp>
        <p:sp>
          <p:nvSpPr>
            <p:cNvPr id="14" name="Freeform 14"/>
            <p:cNvSpPr/>
            <p:nvPr/>
          </p:nvSpPr>
          <p:spPr>
            <a:xfrm>
              <a:off x="3158" y="0"/>
              <a:ext cx="6471152" cy="4217599"/>
            </a:xfrm>
            <a:custGeom>
              <a:avLst/>
              <a:gdLst/>
              <a:ahLst/>
              <a:cxnLst/>
              <a:rect l="l" t="t" r="r" b="b"/>
              <a:pathLst>
                <a:path w="6471152" h="4217599">
                  <a:moveTo>
                    <a:pt x="0" y="0"/>
                  </a:moveTo>
                  <a:lnTo>
                    <a:pt x="6471152" y="0"/>
                  </a:lnTo>
                  <a:lnTo>
                    <a:pt x="6471152" y="4217599"/>
                  </a:lnTo>
                  <a:lnTo>
                    <a:pt x="0" y="4217599"/>
                  </a:lnTo>
                  <a:lnTo>
                    <a:pt x="0" y="0"/>
                  </a:lnTo>
                  <a:close/>
                </a:path>
              </a:pathLst>
            </a:custGeom>
            <a:blipFill>
              <a:blip r:embed="rId6"/>
              <a:stretch>
                <a:fillRect t="-2442" b="-2442"/>
              </a:stretch>
            </a:blipFill>
          </p:spPr>
        </p:sp>
        <p:sp>
          <p:nvSpPr>
            <p:cNvPr id="15" name="TextBox 15"/>
            <p:cNvSpPr txBox="1"/>
            <p:nvPr/>
          </p:nvSpPr>
          <p:spPr>
            <a:xfrm>
              <a:off x="741052" y="4571036"/>
              <a:ext cx="4998522" cy="1469763"/>
            </a:xfrm>
            <a:prstGeom prst="rect">
              <a:avLst/>
            </a:prstGeom>
          </p:spPr>
          <p:txBody>
            <a:bodyPr lIns="0" tIns="0" rIns="0" bIns="0" rtlCol="0" anchor="t">
              <a:spAutoFit/>
            </a:bodyPr>
            <a:lstStyle/>
            <a:p>
              <a:pPr algn="ctr">
                <a:lnSpc>
                  <a:spcPts val="4700"/>
                </a:lnSpc>
              </a:pPr>
              <a:r>
                <a:rPr lang="en-US" sz="3357" b="1">
                  <a:solidFill>
                    <a:srgbClr val="FDFDFC"/>
                  </a:solidFill>
                  <a:latin typeface="TT Norms Bold"/>
                  <a:ea typeface="TT Norms Bold"/>
                  <a:cs typeface="TT Norms Bold"/>
                  <a:sym typeface="TT Norms Bold"/>
                </a:rPr>
                <a:t>#1</a:t>
              </a:r>
            </a:p>
            <a:p>
              <a:pPr marL="0" lvl="0" indent="0" algn="ctr">
                <a:lnSpc>
                  <a:spcPts val="4700"/>
                </a:lnSpc>
              </a:pPr>
              <a:r>
                <a:rPr lang="en-US" sz="3357" b="1">
                  <a:solidFill>
                    <a:srgbClr val="FDFDFC"/>
                  </a:solidFill>
                  <a:latin typeface="TT Norms Bold"/>
                  <a:ea typeface="TT Norms Bold"/>
                  <a:cs typeface="TT Norms Bold"/>
                  <a:sym typeface="TT Norms Bold"/>
                </a:rPr>
                <a:t>Prevention</a:t>
              </a:r>
            </a:p>
          </p:txBody>
        </p:sp>
      </p:grpSp>
      <p:sp>
        <p:nvSpPr>
          <p:cNvPr id="16" name="TextBox 16"/>
          <p:cNvSpPr txBox="1"/>
          <p:nvPr/>
        </p:nvSpPr>
        <p:spPr>
          <a:xfrm>
            <a:off x="6071379" y="3540598"/>
            <a:ext cx="11187921" cy="571770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Promoting health, preventing disease and tackling the cause of illness and inequalities. </a:t>
            </a:r>
          </a:p>
          <a:p>
            <a:pPr algn="l">
              <a:lnSpc>
                <a:spcPts val="223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The best way to improve patient care whilst reducing emissions is to prevent illness. </a:t>
            </a:r>
          </a:p>
          <a:p>
            <a:pPr algn="l">
              <a:lnSpc>
                <a:spcPts val="223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Physiotherapists in primary care have a key role in disease prevention.</a:t>
            </a:r>
          </a:p>
          <a:p>
            <a:pPr algn="l">
              <a:lnSpc>
                <a:spcPts val="2231"/>
              </a:lnSpc>
              <a:spcBef>
                <a:spcPct val="0"/>
              </a:spcBef>
            </a:pPr>
            <a:r>
              <a:rPr lang="en-US" sz="1593">
                <a:solidFill>
                  <a:srgbClr val="000000"/>
                </a:solidFill>
                <a:latin typeface="TT Norms"/>
                <a:ea typeface="TT Norms"/>
                <a:cs typeface="TT Norms"/>
                <a:sym typeface="TT Norms"/>
              </a:rPr>
              <a:t> </a:t>
            </a:r>
          </a:p>
          <a:p>
            <a:pPr algn="l">
              <a:lnSpc>
                <a:spcPts val="4051"/>
              </a:lnSpc>
              <a:spcBef>
                <a:spcPct val="0"/>
              </a:spcBef>
            </a:pPr>
            <a:r>
              <a:rPr lang="en-US" sz="2893">
                <a:solidFill>
                  <a:srgbClr val="000000"/>
                </a:solidFill>
                <a:latin typeface="TT Norms"/>
                <a:ea typeface="TT Norms"/>
                <a:cs typeface="TT Norms"/>
                <a:sym typeface="TT Norms"/>
              </a:rPr>
              <a:t>Prevention approaches result in both improved health and environmental outcomes. </a:t>
            </a:r>
          </a:p>
          <a:p>
            <a:pPr algn="l">
              <a:lnSpc>
                <a:spcPts val="223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The most sustainable healthcare is that which is never needed. </a:t>
            </a:r>
          </a:p>
        </p:txBody>
      </p:sp>
      <p:sp>
        <p:nvSpPr>
          <p:cNvPr id="17" name="TextBox 17"/>
          <p:cNvSpPr txBox="1"/>
          <p:nvPr/>
        </p:nvSpPr>
        <p:spPr>
          <a:xfrm>
            <a:off x="855230" y="2455800"/>
            <a:ext cx="4876970"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5 Principles. One Goal</a:t>
            </a:r>
          </a:p>
        </p:txBody>
      </p:sp>
      <p:sp>
        <p:nvSpPr>
          <p:cNvPr id="18" name="TextBox 18"/>
          <p:cNvSpPr txBox="1"/>
          <p:nvPr/>
        </p:nvSpPr>
        <p:spPr>
          <a:xfrm>
            <a:off x="6263685" y="2455800"/>
            <a:ext cx="4876970"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Prevention</a:t>
            </a:r>
          </a:p>
        </p:txBody>
      </p:sp>
      <p:sp>
        <p:nvSpPr>
          <p:cNvPr id="19" name="Freeform 19"/>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0" name="Freeform 20"/>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1" name="Freeform 21"/>
          <p:cNvSpPr/>
          <p:nvPr/>
        </p:nvSpPr>
        <p:spPr>
          <a:xfrm>
            <a:off x="8842120"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2" name="Freeform 22"/>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3" name="Freeform 23"/>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4" name="Freeform 24"/>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Meeting SDGs</a:t>
            </a:r>
          </a:p>
          <a:p>
            <a:pPr algn="l">
              <a:lnSpc>
                <a:spcPts val="5910"/>
              </a:lnSpc>
            </a:pPr>
            <a:r>
              <a:rPr lang="en-US" sz="4222" b="1">
                <a:solidFill>
                  <a:srgbClr val="FFFFFF"/>
                </a:solidFill>
                <a:latin typeface="TT Norms Bold"/>
                <a:ea typeface="TT Norms Bold"/>
                <a:cs typeface="TT Norms Bold"/>
                <a:sym typeface="TT Norms Bold"/>
              </a:rPr>
              <a:t>and Delivering Sustainable Clinical Practice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10578886" y="2114886"/>
            <a:ext cx="3889496" cy="1316002"/>
          </a:xfrm>
          <a:custGeom>
            <a:avLst/>
            <a:gdLst/>
            <a:ahLst/>
            <a:cxnLst/>
            <a:rect l="l" t="t" r="r" b="b"/>
            <a:pathLst>
              <a:path w="3889496" h="1316002">
                <a:moveTo>
                  <a:pt x="0" y="0"/>
                </a:moveTo>
                <a:lnTo>
                  <a:pt x="3889496" y="0"/>
                </a:lnTo>
                <a:lnTo>
                  <a:pt x="3889496" y="1316002"/>
                </a:lnTo>
                <a:lnTo>
                  <a:pt x="0" y="1316002"/>
                </a:lnTo>
                <a:lnTo>
                  <a:pt x="0" y="0"/>
                </a:lnTo>
                <a:close/>
              </a:path>
            </a:pathLst>
          </a:custGeom>
          <a:blipFill>
            <a:blip>
              <a:extLst>
                <a:ext uri="{96DAC541-7B7A-43D3-8B79-37D633B846F1}">
                  <asvg:svgBlip xmlns:asvg="http://schemas.microsoft.com/office/drawing/2016/SVG/main" r:embed="rId4"/>
                </a:ext>
              </a:extLst>
            </a:blip>
            <a:stretch>
              <a:fillRect t="-34230"/>
            </a:stretch>
          </a:blipFill>
        </p:spPr>
      </p:sp>
      <p:sp>
        <p:nvSpPr>
          <p:cNvPr id="5" name="Freeform 5"/>
          <p:cNvSpPr/>
          <p:nvPr/>
        </p:nvSpPr>
        <p:spPr>
          <a:xfrm>
            <a:off x="7933468" y="1664409"/>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5254504" y="1664409"/>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Freeform 7"/>
          <p:cNvSpPr/>
          <p:nvPr/>
        </p:nvSpPr>
        <p:spPr>
          <a:xfrm>
            <a:off x="2374189"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8" name="Freeform 8"/>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5"/>
            <a:stretch>
              <a:fillRect/>
            </a:stretch>
          </a:blipFill>
        </p:spPr>
      </p:sp>
      <p:sp>
        <p:nvSpPr>
          <p:cNvPr id="9" name="TextBox 9"/>
          <p:cNvSpPr txBox="1"/>
          <p:nvPr/>
        </p:nvSpPr>
        <p:spPr>
          <a:xfrm>
            <a:off x="6071235" y="4411731"/>
            <a:ext cx="11188065" cy="461280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Empowering citizens to take a greater role in managing their own health and healthcare.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Self-care empowers patients to make informed decisions about their health, leading to improved outcomes and more efficient healthcare.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Physiotherapists educate patients to manage health conditions, improve health awareness and facilitate patient-centred decision making.</a:t>
            </a:r>
          </a:p>
        </p:txBody>
      </p:sp>
      <p:sp>
        <p:nvSpPr>
          <p:cNvPr id="10" name="TextBox 10"/>
          <p:cNvSpPr txBox="1"/>
          <p:nvPr/>
        </p:nvSpPr>
        <p:spPr>
          <a:xfrm>
            <a:off x="855230" y="2455800"/>
            <a:ext cx="4876970"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5 Principles. One Goal</a:t>
            </a:r>
          </a:p>
        </p:txBody>
      </p:sp>
      <p:sp>
        <p:nvSpPr>
          <p:cNvPr id="11" name="TextBox 11"/>
          <p:cNvSpPr txBox="1"/>
          <p:nvPr/>
        </p:nvSpPr>
        <p:spPr>
          <a:xfrm>
            <a:off x="6263685" y="2455800"/>
            <a:ext cx="7923966"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Patient Empowerment and Self-care </a:t>
            </a:r>
          </a:p>
        </p:txBody>
      </p:sp>
      <p:grpSp>
        <p:nvGrpSpPr>
          <p:cNvPr id="12" name="Group 12"/>
          <p:cNvGrpSpPr/>
          <p:nvPr/>
        </p:nvGrpSpPr>
        <p:grpSpPr>
          <a:xfrm>
            <a:off x="874100" y="4327800"/>
            <a:ext cx="4858101" cy="4837813"/>
            <a:chOff x="0" y="0"/>
            <a:chExt cx="6477468" cy="6450417"/>
          </a:xfrm>
        </p:grpSpPr>
        <p:grpSp>
          <p:nvGrpSpPr>
            <p:cNvPr id="13" name="Group 13"/>
            <p:cNvGrpSpPr/>
            <p:nvPr/>
          </p:nvGrpSpPr>
          <p:grpSpPr>
            <a:xfrm>
              <a:off x="4246" y="0"/>
              <a:ext cx="6463795" cy="4210749"/>
              <a:chOff x="0" y="0"/>
              <a:chExt cx="1052925" cy="685913"/>
            </a:xfrm>
          </p:grpSpPr>
          <p:sp>
            <p:nvSpPr>
              <p:cNvPr id="14" name="Freeform 14"/>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90AEB0"/>
              </a:solidFill>
            </p:spPr>
          </p:sp>
          <p:sp>
            <p:nvSpPr>
              <p:cNvPr id="15" name="TextBox 15"/>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16" name="Group 16"/>
            <p:cNvGrpSpPr/>
            <p:nvPr/>
          </p:nvGrpSpPr>
          <p:grpSpPr>
            <a:xfrm>
              <a:off x="13673" y="4210749"/>
              <a:ext cx="6463795" cy="2239669"/>
              <a:chOff x="0" y="0"/>
              <a:chExt cx="1052925" cy="364833"/>
            </a:xfrm>
          </p:grpSpPr>
          <p:sp>
            <p:nvSpPr>
              <p:cNvPr id="17" name="Freeform 17"/>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18" name="TextBox 18"/>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19" name="Freeform 19"/>
            <p:cNvSpPr/>
            <p:nvPr/>
          </p:nvSpPr>
          <p:spPr>
            <a:xfrm>
              <a:off x="0" y="64258"/>
              <a:ext cx="6468041" cy="4146491"/>
            </a:xfrm>
            <a:custGeom>
              <a:avLst/>
              <a:gdLst/>
              <a:ahLst/>
              <a:cxnLst/>
              <a:rect l="l" t="t" r="r" b="b"/>
              <a:pathLst>
                <a:path w="6468041" h="4146491">
                  <a:moveTo>
                    <a:pt x="0" y="0"/>
                  </a:moveTo>
                  <a:lnTo>
                    <a:pt x="6468041" y="0"/>
                  </a:lnTo>
                  <a:lnTo>
                    <a:pt x="6468041" y="4146491"/>
                  </a:lnTo>
                  <a:lnTo>
                    <a:pt x="0" y="4146491"/>
                  </a:lnTo>
                  <a:lnTo>
                    <a:pt x="0" y="0"/>
                  </a:lnTo>
                  <a:close/>
                </a:path>
              </a:pathLst>
            </a:custGeom>
            <a:blipFill>
              <a:blip r:embed="rId6"/>
              <a:stretch>
                <a:fillRect t="-3364" b="-3364"/>
              </a:stretch>
            </a:blipFill>
          </p:spPr>
        </p:sp>
        <p:sp>
          <p:nvSpPr>
            <p:cNvPr id="20" name="TextBox 20"/>
            <p:cNvSpPr txBox="1"/>
            <p:nvPr/>
          </p:nvSpPr>
          <p:spPr>
            <a:xfrm>
              <a:off x="13673" y="4153599"/>
              <a:ext cx="6454368" cy="2215126"/>
            </a:xfrm>
            <a:prstGeom prst="rect">
              <a:avLst/>
            </a:prstGeom>
          </p:spPr>
          <p:txBody>
            <a:bodyPr lIns="0" tIns="0" rIns="0" bIns="0" rtlCol="0" anchor="t">
              <a:spAutoFit/>
            </a:bodyPr>
            <a:lstStyle/>
            <a:p>
              <a:pPr algn="ctr">
                <a:lnSpc>
                  <a:spcPts val="4692"/>
                </a:lnSpc>
              </a:pPr>
              <a:r>
                <a:rPr lang="en-US" sz="3352" b="1">
                  <a:solidFill>
                    <a:srgbClr val="FDFDFC"/>
                  </a:solidFill>
                  <a:latin typeface="TT Norms Bold"/>
                  <a:ea typeface="TT Norms Bold"/>
                  <a:cs typeface="TT Norms Bold"/>
                  <a:sym typeface="TT Norms Bold"/>
                </a:rPr>
                <a:t>#2</a:t>
              </a:r>
            </a:p>
            <a:p>
              <a:pPr marL="0" lvl="0" indent="0" algn="ctr">
                <a:lnSpc>
                  <a:spcPts val="4692"/>
                </a:lnSpc>
              </a:pPr>
              <a:r>
                <a:rPr lang="en-US" sz="3352" b="1">
                  <a:solidFill>
                    <a:srgbClr val="FDFDFC"/>
                  </a:solidFill>
                  <a:latin typeface="TT Norms Bold"/>
                  <a:ea typeface="TT Norms Bold"/>
                  <a:cs typeface="TT Norms Bold"/>
                  <a:sym typeface="TT Norms Bold"/>
                </a:rPr>
                <a:t>Patient Empowerment and Self-care </a:t>
              </a:r>
            </a:p>
          </p:txBody>
        </p:sp>
      </p:grpSp>
      <p:sp>
        <p:nvSpPr>
          <p:cNvPr id="21" name="Freeform 21"/>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2" name="Freeform 22"/>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3" name="Freeform 23"/>
          <p:cNvSpPr/>
          <p:nvPr/>
        </p:nvSpPr>
        <p:spPr>
          <a:xfrm>
            <a:off x="8842120"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4" name="Freeform 24"/>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5" name="Freeform 25"/>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6" name="Freeform 26"/>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7" name="TextBox 27"/>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Meeting SDGs</a:t>
            </a:r>
          </a:p>
          <a:p>
            <a:pPr algn="l">
              <a:lnSpc>
                <a:spcPts val="5910"/>
              </a:lnSpc>
            </a:pPr>
            <a:r>
              <a:rPr lang="en-US" sz="4222" b="1">
                <a:solidFill>
                  <a:srgbClr val="FFFFFF"/>
                </a:solidFill>
                <a:latin typeface="TT Norms Bold"/>
                <a:ea typeface="TT Norms Bold"/>
                <a:cs typeface="TT Norms Bold"/>
                <a:sym typeface="TT Norms Bold"/>
              </a:rPr>
              <a:t>and Delivering Sustainable Clinical Practice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7933468" y="1664409"/>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5254504" y="1664409"/>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2374189"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7" name="Freeform 7"/>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5"/>
            <a:stretch>
              <a:fillRect/>
            </a:stretch>
          </a:blipFill>
        </p:spPr>
      </p:sp>
      <p:sp>
        <p:nvSpPr>
          <p:cNvPr id="8" name="TextBox 8"/>
          <p:cNvSpPr txBox="1"/>
          <p:nvPr/>
        </p:nvSpPr>
        <p:spPr>
          <a:xfrm>
            <a:off x="6071235" y="4668242"/>
            <a:ext cx="11188065" cy="409845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Streamlining care systems to minimise wasteful activities.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Early intervention to reduce overall healthcare consumption.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Clear and appropriate diagnosis, careful consideration of appropriate investigations and treatment to avoid duplication of care, reduce hospital attendance and eliminate wasteful practices. </a:t>
            </a:r>
          </a:p>
          <a:p>
            <a:pPr algn="l">
              <a:lnSpc>
                <a:spcPts val="4051"/>
              </a:lnSpc>
              <a:spcBef>
                <a:spcPct val="0"/>
              </a:spcBef>
            </a:pPr>
            <a:endParaRPr lang="en-US" sz="2893">
              <a:solidFill>
                <a:srgbClr val="000000"/>
              </a:solidFill>
              <a:latin typeface="TT Norms"/>
              <a:ea typeface="TT Norms"/>
              <a:cs typeface="TT Norms"/>
              <a:sym typeface="TT Norms"/>
            </a:endParaRPr>
          </a:p>
        </p:txBody>
      </p:sp>
      <p:sp>
        <p:nvSpPr>
          <p:cNvPr id="9" name="TextBox 9"/>
          <p:cNvSpPr txBox="1"/>
          <p:nvPr/>
        </p:nvSpPr>
        <p:spPr>
          <a:xfrm>
            <a:off x="855230" y="2455800"/>
            <a:ext cx="4876970"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5 Principles. One Goal</a:t>
            </a:r>
          </a:p>
        </p:txBody>
      </p:sp>
      <p:sp>
        <p:nvSpPr>
          <p:cNvPr id="10" name="TextBox 10"/>
          <p:cNvSpPr txBox="1"/>
          <p:nvPr/>
        </p:nvSpPr>
        <p:spPr>
          <a:xfrm>
            <a:off x="6263685" y="2455800"/>
            <a:ext cx="7923966"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Lean Service Delivery</a:t>
            </a:r>
          </a:p>
        </p:txBody>
      </p:sp>
      <p:grpSp>
        <p:nvGrpSpPr>
          <p:cNvPr id="11" name="Group 11"/>
          <p:cNvGrpSpPr/>
          <p:nvPr/>
        </p:nvGrpSpPr>
        <p:grpSpPr>
          <a:xfrm>
            <a:off x="874100" y="4326472"/>
            <a:ext cx="4858101" cy="4839142"/>
            <a:chOff x="0" y="0"/>
            <a:chExt cx="6477468" cy="6452189"/>
          </a:xfrm>
        </p:grpSpPr>
        <p:grpSp>
          <p:nvGrpSpPr>
            <p:cNvPr id="12" name="Group 12"/>
            <p:cNvGrpSpPr/>
            <p:nvPr/>
          </p:nvGrpSpPr>
          <p:grpSpPr>
            <a:xfrm>
              <a:off x="0" y="0"/>
              <a:ext cx="6477452" cy="4219646"/>
              <a:chOff x="0" y="0"/>
              <a:chExt cx="1052925" cy="685913"/>
            </a:xfrm>
          </p:grpSpPr>
          <p:sp>
            <p:nvSpPr>
              <p:cNvPr id="13" name="Freeform 13"/>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90AEB0"/>
              </a:solidFill>
            </p:spPr>
          </p:sp>
          <p:sp>
            <p:nvSpPr>
              <p:cNvPr id="14" name="TextBox 14"/>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15" name="Group 15"/>
            <p:cNvGrpSpPr/>
            <p:nvPr/>
          </p:nvGrpSpPr>
          <p:grpSpPr>
            <a:xfrm>
              <a:off x="15" y="4207788"/>
              <a:ext cx="6477452" cy="2244401"/>
              <a:chOff x="0" y="0"/>
              <a:chExt cx="1052925" cy="364833"/>
            </a:xfrm>
          </p:grpSpPr>
          <p:sp>
            <p:nvSpPr>
              <p:cNvPr id="16" name="Freeform 16"/>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17" name="TextBox 17"/>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18" name="Freeform 18"/>
            <p:cNvSpPr/>
            <p:nvPr/>
          </p:nvSpPr>
          <p:spPr>
            <a:xfrm>
              <a:off x="15" y="12113"/>
              <a:ext cx="6408527" cy="4195675"/>
            </a:xfrm>
            <a:custGeom>
              <a:avLst/>
              <a:gdLst/>
              <a:ahLst/>
              <a:cxnLst/>
              <a:rect l="l" t="t" r="r" b="b"/>
              <a:pathLst>
                <a:path w="6408527" h="4195675">
                  <a:moveTo>
                    <a:pt x="0" y="0"/>
                  </a:moveTo>
                  <a:lnTo>
                    <a:pt x="6408527" y="0"/>
                  </a:lnTo>
                  <a:lnTo>
                    <a:pt x="6408527" y="4195675"/>
                  </a:lnTo>
                  <a:lnTo>
                    <a:pt x="0" y="4195675"/>
                  </a:lnTo>
                  <a:lnTo>
                    <a:pt x="0" y="0"/>
                  </a:lnTo>
                  <a:close/>
                </a:path>
              </a:pathLst>
            </a:custGeom>
            <a:blipFill>
              <a:blip r:embed="rId6"/>
              <a:stretch>
                <a:fillRect t="-2253" b="-2253"/>
              </a:stretch>
            </a:blipFill>
          </p:spPr>
        </p:sp>
        <p:sp>
          <p:nvSpPr>
            <p:cNvPr id="19" name="TextBox 19"/>
            <p:cNvSpPr txBox="1"/>
            <p:nvPr/>
          </p:nvSpPr>
          <p:spPr>
            <a:xfrm>
              <a:off x="571937" y="4222978"/>
              <a:ext cx="5264683" cy="2229211"/>
            </a:xfrm>
            <a:prstGeom prst="rect">
              <a:avLst/>
            </a:prstGeom>
          </p:spPr>
          <p:txBody>
            <a:bodyPr lIns="0" tIns="0" rIns="0" bIns="0" rtlCol="0" anchor="t">
              <a:spAutoFit/>
            </a:bodyPr>
            <a:lstStyle/>
            <a:p>
              <a:pPr algn="ctr">
                <a:lnSpc>
                  <a:spcPts val="4702"/>
                </a:lnSpc>
              </a:pPr>
              <a:r>
                <a:rPr lang="en-US" sz="3359" b="1">
                  <a:solidFill>
                    <a:srgbClr val="FDFDFC"/>
                  </a:solidFill>
                  <a:latin typeface="TT Norms Bold"/>
                  <a:ea typeface="TT Norms Bold"/>
                  <a:cs typeface="TT Norms Bold"/>
                  <a:sym typeface="TT Norms Bold"/>
                </a:rPr>
                <a:t>#3</a:t>
              </a:r>
            </a:p>
            <a:p>
              <a:pPr marL="0" lvl="0" indent="0" algn="ctr">
                <a:lnSpc>
                  <a:spcPts val="4702"/>
                </a:lnSpc>
              </a:pPr>
              <a:r>
                <a:rPr lang="en-US" sz="3359" b="1">
                  <a:solidFill>
                    <a:srgbClr val="FDFDFC"/>
                  </a:solidFill>
                  <a:latin typeface="TT Norms Bold"/>
                  <a:ea typeface="TT Norms Bold"/>
                  <a:cs typeface="TT Norms Bold"/>
                  <a:sym typeface="TT Norms Bold"/>
                </a:rPr>
                <a:t>Lean Service Delivery</a:t>
              </a:r>
            </a:p>
          </p:txBody>
        </p:sp>
      </p:grpSp>
      <p:sp>
        <p:nvSpPr>
          <p:cNvPr id="20" name="Freeform 20"/>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1" name="Freeform 21"/>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2" name="Freeform 22"/>
          <p:cNvSpPr/>
          <p:nvPr/>
        </p:nvSpPr>
        <p:spPr>
          <a:xfrm>
            <a:off x="8842120"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3" name="Freeform 23"/>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4" name="Freeform 24"/>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5" name="Freeform 25"/>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6" name="TextBox 26"/>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Meeting SDGs</a:t>
            </a:r>
          </a:p>
          <a:p>
            <a:pPr algn="l">
              <a:lnSpc>
                <a:spcPts val="5910"/>
              </a:lnSpc>
            </a:pPr>
            <a:r>
              <a:rPr lang="en-US" sz="4222" b="1">
                <a:solidFill>
                  <a:srgbClr val="FFFFFF"/>
                </a:solidFill>
                <a:latin typeface="TT Norms Bold"/>
                <a:ea typeface="TT Norms Bold"/>
                <a:cs typeface="TT Norms Bold"/>
                <a:sym typeface="TT Norms Bold"/>
              </a:rPr>
              <a:t>and Delivering Sustainable Clinical Practice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8421285" y="1664409"/>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7810454" y="1664409"/>
            <a:ext cx="3889496" cy="1766479"/>
          </a:xfrm>
          <a:custGeom>
            <a:avLst/>
            <a:gdLst/>
            <a:ahLst/>
            <a:cxnLst/>
            <a:rect l="l" t="t" r="r" b="b"/>
            <a:pathLst>
              <a:path w="3889496" h="1766479">
                <a:moveTo>
                  <a:pt x="0" y="0"/>
                </a:moveTo>
                <a:lnTo>
                  <a:pt x="3889495" y="0"/>
                </a:lnTo>
                <a:lnTo>
                  <a:pt x="3889495"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5254504" y="1664409"/>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Freeform 7"/>
          <p:cNvSpPr/>
          <p:nvPr/>
        </p:nvSpPr>
        <p:spPr>
          <a:xfrm>
            <a:off x="2374189"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8" name="Freeform 8"/>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0" name="Freeform 10"/>
          <p:cNvSpPr/>
          <p:nvPr/>
        </p:nvSpPr>
        <p:spPr>
          <a:xfrm>
            <a:off x="8842120"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1" name="Freeform 11"/>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2" name="Freeform 12"/>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3" name="Freeform 13"/>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4" name="Freeform 14"/>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6"/>
            <a:stretch>
              <a:fillRect/>
            </a:stretch>
          </a:blipFill>
        </p:spPr>
      </p:sp>
      <p:sp>
        <p:nvSpPr>
          <p:cNvPr id="15" name="TextBox 15"/>
          <p:cNvSpPr txBox="1"/>
          <p:nvPr/>
        </p:nvSpPr>
        <p:spPr>
          <a:xfrm>
            <a:off x="6071235" y="4925417"/>
            <a:ext cx="11188065" cy="358410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Physiotherapy has a relatively lower carbon footprint compared to other clinical fields with its emphasis on the promotion of active healthy lifestyles, health promotion, patient centred care, delivering services closer to home and minimum equipment use.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Take account of the carbon footprint of services when selecting, delivering or improving services. </a:t>
            </a:r>
          </a:p>
        </p:txBody>
      </p:sp>
      <p:sp>
        <p:nvSpPr>
          <p:cNvPr id="16" name="TextBox 16"/>
          <p:cNvSpPr txBox="1"/>
          <p:nvPr/>
        </p:nvSpPr>
        <p:spPr>
          <a:xfrm>
            <a:off x="855230" y="2455800"/>
            <a:ext cx="4876970"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5 Principles. One Goal</a:t>
            </a:r>
          </a:p>
        </p:txBody>
      </p:sp>
      <p:sp>
        <p:nvSpPr>
          <p:cNvPr id="17" name="TextBox 17"/>
          <p:cNvSpPr txBox="1"/>
          <p:nvPr/>
        </p:nvSpPr>
        <p:spPr>
          <a:xfrm>
            <a:off x="6263685" y="2455800"/>
            <a:ext cx="7923966"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Low Carbon Alternatives</a:t>
            </a:r>
          </a:p>
        </p:txBody>
      </p:sp>
      <p:grpSp>
        <p:nvGrpSpPr>
          <p:cNvPr id="18" name="Group 18"/>
          <p:cNvGrpSpPr/>
          <p:nvPr/>
        </p:nvGrpSpPr>
        <p:grpSpPr>
          <a:xfrm>
            <a:off x="827810" y="4326472"/>
            <a:ext cx="4864412" cy="4839142"/>
            <a:chOff x="0" y="0"/>
            <a:chExt cx="6485883" cy="6452189"/>
          </a:xfrm>
        </p:grpSpPr>
        <p:grpSp>
          <p:nvGrpSpPr>
            <p:cNvPr id="19" name="Group 19"/>
            <p:cNvGrpSpPr/>
            <p:nvPr/>
          </p:nvGrpSpPr>
          <p:grpSpPr>
            <a:xfrm>
              <a:off x="0" y="4207788"/>
              <a:ext cx="6477452" cy="2244401"/>
              <a:chOff x="0" y="0"/>
              <a:chExt cx="1052925" cy="364833"/>
            </a:xfrm>
          </p:grpSpPr>
          <p:sp>
            <p:nvSpPr>
              <p:cNvPr id="20" name="Freeform 20"/>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21" name="TextBox 21"/>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grpSp>
          <p:nvGrpSpPr>
            <p:cNvPr id="22" name="Group 22"/>
            <p:cNvGrpSpPr/>
            <p:nvPr/>
          </p:nvGrpSpPr>
          <p:grpSpPr>
            <a:xfrm>
              <a:off x="8430" y="0"/>
              <a:ext cx="6477452" cy="4219646"/>
              <a:chOff x="0" y="0"/>
              <a:chExt cx="1052925" cy="685913"/>
            </a:xfrm>
          </p:grpSpPr>
          <p:sp>
            <p:nvSpPr>
              <p:cNvPr id="23" name="Freeform 23"/>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378B30"/>
              </a:solidFill>
            </p:spPr>
          </p:sp>
          <p:sp>
            <p:nvSpPr>
              <p:cNvPr id="24" name="TextBox 24"/>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sp>
          <p:nvSpPr>
            <p:cNvPr id="25" name="Freeform 25"/>
            <p:cNvSpPr/>
            <p:nvPr/>
          </p:nvSpPr>
          <p:spPr>
            <a:xfrm>
              <a:off x="8430" y="12113"/>
              <a:ext cx="6439721" cy="4207533"/>
            </a:xfrm>
            <a:custGeom>
              <a:avLst/>
              <a:gdLst/>
              <a:ahLst/>
              <a:cxnLst/>
              <a:rect l="l" t="t" r="r" b="b"/>
              <a:pathLst>
                <a:path w="6439721" h="4207533">
                  <a:moveTo>
                    <a:pt x="0" y="0"/>
                  </a:moveTo>
                  <a:lnTo>
                    <a:pt x="6439722" y="0"/>
                  </a:lnTo>
                  <a:lnTo>
                    <a:pt x="6439722" y="4207533"/>
                  </a:lnTo>
                  <a:lnTo>
                    <a:pt x="0" y="4207533"/>
                  </a:lnTo>
                  <a:lnTo>
                    <a:pt x="0" y="0"/>
                  </a:lnTo>
                  <a:close/>
                </a:path>
              </a:pathLst>
            </a:custGeom>
            <a:blipFill>
              <a:blip r:embed="rId7"/>
              <a:stretch>
                <a:fillRect t="-2359" b="-2359"/>
              </a:stretch>
            </a:blipFill>
          </p:spPr>
        </p:sp>
        <p:sp>
          <p:nvSpPr>
            <p:cNvPr id="26" name="TextBox 26"/>
            <p:cNvSpPr txBox="1"/>
            <p:nvPr/>
          </p:nvSpPr>
          <p:spPr>
            <a:xfrm>
              <a:off x="739553" y="4222978"/>
              <a:ext cx="4977475" cy="2229211"/>
            </a:xfrm>
            <a:prstGeom prst="rect">
              <a:avLst/>
            </a:prstGeom>
          </p:spPr>
          <p:txBody>
            <a:bodyPr lIns="0" tIns="0" rIns="0" bIns="0" rtlCol="0" anchor="t">
              <a:spAutoFit/>
            </a:bodyPr>
            <a:lstStyle/>
            <a:p>
              <a:pPr algn="ctr">
                <a:lnSpc>
                  <a:spcPts val="4702"/>
                </a:lnSpc>
              </a:pPr>
              <a:r>
                <a:rPr lang="en-US" sz="3359" b="1">
                  <a:solidFill>
                    <a:srgbClr val="FDFDFC"/>
                  </a:solidFill>
                  <a:latin typeface="TT Norms Bold"/>
                  <a:ea typeface="TT Norms Bold"/>
                  <a:cs typeface="TT Norms Bold"/>
                  <a:sym typeface="TT Norms Bold"/>
                </a:rPr>
                <a:t>#4</a:t>
              </a:r>
            </a:p>
            <a:p>
              <a:pPr marL="0" lvl="0" indent="0" algn="ctr">
                <a:lnSpc>
                  <a:spcPts val="4702"/>
                </a:lnSpc>
              </a:pPr>
              <a:r>
                <a:rPr lang="en-US" sz="3359" b="1">
                  <a:solidFill>
                    <a:srgbClr val="FDFDFC"/>
                  </a:solidFill>
                  <a:latin typeface="TT Norms Bold"/>
                  <a:ea typeface="TT Norms Bold"/>
                  <a:cs typeface="TT Norms Bold"/>
                  <a:sym typeface="TT Norms Bold"/>
                </a:rPr>
                <a:t>Low Carbon Alternatives</a:t>
              </a:r>
            </a:p>
          </p:txBody>
        </p:sp>
      </p:grpSp>
      <p:sp>
        <p:nvSpPr>
          <p:cNvPr id="27" name="TextBox 27"/>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Meeting SDGs</a:t>
            </a:r>
          </a:p>
          <a:p>
            <a:pPr algn="l">
              <a:lnSpc>
                <a:spcPts val="5910"/>
              </a:lnSpc>
            </a:pPr>
            <a:r>
              <a:rPr lang="en-US" sz="4222" b="1">
                <a:solidFill>
                  <a:srgbClr val="FFFFFF"/>
                </a:solidFill>
                <a:latin typeface="TT Norms Bold"/>
                <a:ea typeface="TT Norms Bold"/>
                <a:cs typeface="TT Norms Bold"/>
                <a:sym typeface="TT Norms Bold"/>
              </a:rPr>
              <a:t>and Delivering Sustainable Clinical Practice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7849785" y="1664409"/>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7810454" y="1664409"/>
            <a:ext cx="3889496" cy="1766479"/>
          </a:xfrm>
          <a:custGeom>
            <a:avLst/>
            <a:gdLst/>
            <a:ahLst/>
            <a:cxnLst/>
            <a:rect l="l" t="t" r="r" b="b"/>
            <a:pathLst>
              <a:path w="3889496" h="1766479">
                <a:moveTo>
                  <a:pt x="0" y="0"/>
                </a:moveTo>
                <a:lnTo>
                  <a:pt x="3889495" y="0"/>
                </a:lnTo>
                <a:lnTo>
                  <a:pt x="3889495"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5254504" y="1664409"/>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Freeform 7"/>
          <p:cNvSpPr/>
          <p:nvPr/>
        </p:nvSpPr>
        <p:spPr>
          <a:xfrm>
            <a:off x="2374189"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8" name="Freeform 8"/>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0" name="Freeform 10"/>
          <p:cNvSpPr/>
          <p:nvPr/>
        </p:nvSpPr>
        <p:spPr>
          <a:xfrm>
            <a:off x="8842120"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1" name="Freeform 11"/>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2" name="Freeform 12"/>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3" name="Freeform 13"/>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4" name="Freeform 14"/>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6"/>
            <a:stretch>
              <a:fillRect/>
            </a:stretch>
          </a:blipFill>
        </p:spPr>
      </p:sp>
      <p:sp>
        <p:nvSpPr>
          <p:cNvPr id="15" name="TextBox 15"/>
          <p:cNvSpPr txBox="1"/>
          <p:nvPr/>
        </p:nvSpPr>
        <p:spPr>
          <a:xfrm>
            <a:off x="6071235" y="3890516"/>
            <a:ext cx="11188065" cy="567960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Efficient management of buildings, equipment, energy, water and waste. </a:t>
            </a:r>
          </a:p>
          <a:p>
            <a:pPr algn="l">
              <a:lnSpc>
                <a:spcPts val="223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Discover effective sustainable practices in modern facilities management. </a:t>
            </a:r>
          </a:p>
          <a:p>
            <a:pPr algn="l">
              <a:lnSpc>
                <a:spcPts val="223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Consider: </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Energy efficiency and renewable energy </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Water conservation techniques </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Waste reduction and recycling programmes </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Smart technologies </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Indoor environment quality </a:t>
            </a:r>
          </a:p>
        </p:txBody>
      </p:sp>
      <p:sp>
        <p:nvSpPr>
          <p:cNvPr id="16" name="TextBox 16"/>
          <p:cNvSpPr txBox="1"/>
          <p:nvPr/>
        </p:nvSpPr>
        <p:spPr>
          <a:xfrm>
            <a:off x="855230" y="2455800"/>
            <a:ext cx="4876970"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5 Principles. One Goal</a:t>
            </a:r>
          </a:p>
        </p:txBody>
      </p:sp>
      <p:sp>
        <p:nvSpPr>
          <p:cNvPr id="17" name="TextBox 17"/>
          <p:cNvSpPr txBox="1"/>
          <p:nvPr/>
        </p:nvSpPr>
        <p:spPr>
          <a:xfrm>
            <a:off x="6263685" y="2455800"/>
            <a:ext cx="7923966"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Efficient Resource Use</a:t>
            </a:r>
          </a:p>
        </p:txBody>
      </p:sp>
      <p:grpSp>
        <p:nvGrpSpPr>
          <p:cNvPr id="18" name="Group 18"/>
          <p:cNvGrpSpPr/>
          <p:nvPr/>
        </p:nvGrpSpPr>
        <p:grpSpPr>
          <a:xfrm>
            <a:off x="855230" y="4352171"/>
            <a:ext cx="4836992" cy="4813443"/>
            <a:chOff x="0" y="0"/>
            <a:chExt cx="6449323" cy="6417924"/>
          </a:xfrm>
        </p:grpSpPr>
        <p:grpSp>
          <p:nvGrpSpPr>
            <p:cNvPr id="19" name="Group 19"/>
            <p:cNvGrpSpPr/>
            <p:nvPr/>
          </p:nvGrpSpPr>
          <p:grpSpPr>
            <a:xfrm>
              <a:off x="6270" y="4185442"/>
              <a:ext cx="6443053" cy="2232482"/>
              <a:chOff x="0" y="0"/>
              <a:chExt cx="1052925" cy="364833"/>
            </a:xfrm>
          </p:grpSpPr>
          <p:sp>
            <p:nvSpPr>
              <p:cNvPr id="20" name="Freeform 20"/>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21" name="TextBox 21"/>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grpSp>
          <p:nvGrpSpPr>
            <p:cNvPr id="22" name="Group 22"/>
            <p:cNvGrpSpPr/>
            <p:nvPr/>
          </p:nvGrpSpPr>
          <p:grpSpPr>
            <a:xfrm>
              <a:off x="0" y="0"/>
              <a:ext cx="6443053" cy="4197237"/>
              <a:chOff x="0" y="0"/>
              <a:chExt cx="1052925" cy="685913"/>
            </a:xfrm>
          </p:grpSpPr>
          <p:sp>
            <p:nvSpPr>
              <p:cNvPr id="23" name="Freeform 23"/>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378B30"/>
              </a:solidFill>
            </p:spPr>
          </p:sp>
          <p:sp>
            <p:nvSpPr>
              <p:cNvPr id="24" name="TextBox 24"/>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sp>
          <p:nvSpPr>
            <p:cNvPr id="25" name="Freeform 25"/>
            <p:cNvSpPr/>
            <p:nvPr/>
          </p:nvSpPr>
          <p:spPr>
            <a:xfrm>
              <a:off x="22148" y="40111"/>
              <a:ext cx="6388633" cy="4145331"/>
            </a:xfrm>
            <a:custGeom>
              <a:avLst/>
              <a:gdLst/>
              <a:ahLst/>
              <a:cxnLst/>
              <a:rect l="l" t="t" r="r" b="b"/>
              <a:pathLst>
                <a:path w="6388633" h="4145331">
                  <a:moveTo>
                    <a:pt x="0" y="0"/>
                  </a:moveTo>
                  <a:lnTo>
                    <a:pt x="6388633" y="0"/>
                  </a:lnTo>
                  <a:lnTo>
                    <a:pt x="6388633" y="4145331"/>
                  </a:lnTo>
                  <a:lnTo>
                    <a:pt x="0" y="4145331"/>
                  </a:lnTo>
                  <a:lnTo>
                    <a:pt x="0" y="0"/>
                  </a:lnTo>
                  <a:close/>
                </a:path>
              </a:pathLst>
            </a:custGeom>
            <a:blipFill>
              <a:blip r:embed="rId7"/>
              <a:stretch>
                <a:fillRect t="-2724" b="-2724"/>
              </a:stretch>
            </a:blipFill>
          </p:spPr>
        </p:sp>
        <p:sp>
          <p:nvSpPr>
            <p:cNvPr id="26" name="TextBox 26"/>
            <p:cNvSpPr txBox="1"/>
            <p:nvPr/>
          </p:nvSpPr>
          <p:spPr>
            <a:xfrm>
              <a:off x="799115" y="4209723"/>
              <a:ext cx="4834700" cy="2208201"/>
            </a:xfrm>
            <a:prstGeom prst="rect">
              <a:avLst/>
            </a:prstGeom>
          </p:spPr>
          <p:txBody>
            <a:bodyPr lIns="0" tIns="0" rIns="0" bIns="0" rtlCol="0" anchor="t">
              <a:spAutoFit/>
            </a:bodyPr>
            <a:lstStyle/>
            <a:p>
              <a:pPr algn="ctr">
                <a:lnSpc>
                  <a:spcPts val="4677"/>
                </a:lnSpc>
              </a:pPr>
              <a:r>
                <a:rPr lang="en-US" sz="3341" b="1">
                  <a:solidFill>
                    <a:srgbClr val="FDFDFC"/>
                  </a:solidFill>
                  <a:latin typeface="TT Norms Bold"/>
                  <a:ea typeface="TT Norms Bold"/>
                  <a:cs typeface="TT Norms Bold"/>
                  <a:sym typeface="TT Norms Bold"/>
                </a:rPr>
                <a:t>#5</a:t>
              </a:r>
            </a:p>
            <a:p>
              <a:pPr marL="0" lvl="0" indent="0" algn="ctr">
                <a:lnSpc>
                  <a:spcPts val="4677"/>
                </a:lnSpc>
              </a:pPr>
              <a:r>
                <a:rPr lang="en-US" sz="3341" b="1">
                  <a:solidFill>
                    <a:srgbClr val="FDFDFC"/>
                  </a:solidFill>
                  <a:latin typeface="TT Norms Bold"/>
                  <a:ea typeface="TT Norms Bold"/>
                  <a:cs typeface="TT Norms Bold"/>
                  <a:sym typeface="TT Norms Bold"/>
                </a:rPr>
                <a:t>Efficient Resource Use</a:t>
              </a:r>
            </a:p>
          </p:txBody>
        </p:sp>
      </p:grpSp>
      <p:sp>
        <p:nvSpPr>
          <p:cNvPr id="27" name="TextBox 27"/>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Meeting SDGs</a:t>
            </a:r>
          </a:p>
          <a:p>
            <a:pPr algn="l">
              <a:lnSpc>
                <a:spcPts val="5910"/>
              </a:lnSpc>
            </a:pPr>
            <a:r>
              <a:rPr lang="en-US" sz="4222" b="1">
                <a:solidFill>
                  <a:srgbClr val="FFFFFF"/>
                </a:solidFill>
                <a:latin typeface="TT Norms Bold"/>
                <a:ea typeface="TT Norms Bold"/>
                <a:cs typeface="TT Norms Bold"/>
                <a:sym typeface="TT Norms Bold"/>
              </a:rPr>
              <a:t>and Delivering Sustainable Clinical Practice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5254504" y="1664409"/>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2374189"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6" name="Freeform 6"/>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5"/>
            <a:stretch>
              <a:fillRect/>
            </a:stretch>
          </a:blipFill>
        </p:spPr>
      </p:sp>
      <p:grpSp>
        <p:nvGrpSpPr>
          <p:cNvPr id="7" name="Group 7"/>
          <p:cNvGrpSpPr/>
          <p:nvPr/>
        </p:nvGrpSpPr>
        <p:grpSpPr>
          <a:xfrm>
            <a:off x="6085284" y="3726163"/>
            <a:ext cx="6117432" cy="6101796"/>
            <a:chOff x="0" y="0"/>
            <a:chExt cx="8156576" cy="8135727"/>
          </a:xfrm>
        </p:grpSpPr>
        <p:grpSp>
          <p:nvGrpSpPr>
            <p:cNvPr id="8" name="Group 8"/>
            <p:cNvGrpSpPr/>
            <p:nvPr/>
          </p:nvGrpSpPr>
          <p:grpSpPr>
            <a:xfrm>
              <a:off x="3976" y="0"/>
              <a:ext cx="8152600" cy="5310897"/>
              <a:chOff x="0" y="0"/>
              <a:chExt cx="1052925" cy="685913"/>
            </a:xfrm>
          </p:grpSpPr>
          <p:sp>
            <p:nvSpPr>
              <p:cNvPr id="9" name="Freeform 9"/>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BBF3FF"/>
              </a:solidFill>
            </p:spPr>
          </p:sp>
          <p:sp>
            <p:nvSpPr>
              <p:cNvPr id="10" name="TextBox 10"/>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11" name="Group 11"/>
            <p:cNvGrpSpPr/>
            <p:nvPr/>
          </p:nvGrpSpPr>
          <p:grpSpPr>
            <a:xfrm>
              <a:off x="0" y="5310897"/>
              <a:ext cx="8152600" cy="2824830"/>
              <a:chOff x="0" y="0"/>
              <a:chExt cx="1052925" cy="364833"/>
            </a:xfrm>
          </p:grpSpPr>
          <p:sp>
            <p:nvSpPr>
              <p:cNvPr id="12" name="Freeform 12"/>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13" name="TextBox 13"/>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14" name="Freeform 14"/>
            <p:cNvSpPr/>
            <p:nvPr/>
          </p:nvSpPr>
          <p:spPr>
            <a:xfrm>
              <a:off x="3976" y="0"/>
              <a:ext cx="8148624" cy="5310897"/>
            </a:xfrm>
            <a:custGeom>
              <a:avLst/>
              <a:gdLst/>
              <a:ahLst/>
              <a:cxnLst/>
              <a:rect l="l" t="t" r="r" b="b"/>
              <a:pathLst>
                <a:path w="8148624" h="5310897">
                  <a:moveTo>
                    <a:pt x="0" y="0"/>
                  </a:moveTo>
                  <a:lnTo>
                    <a:pt x="8148624" y="0"/>
                  </a:lnTo>
                  <a:lnTo>
                    <a:pt x="8148624" y="5310897"/>
                  </a:lnTo>
                  <a:lnTo>
                    <a:pt x="0" y="5310897"/>
                  </a:lnTo>
                  <a:lnTo>
                    <a:pt x="0" y="0"/>
                  </a:lnTo>
                  <a:close/>
                </a:path>
              </a:pathLst>
            </a:custGeom>
            <a:blipFill>
              <a:blip r:embed="rId6"/>
              <a:stretch>
                <a:fillRect t="-2442" b="-2442"/>
              </a:stretch>
            </a:blipFill>
          </p:spPr>
        </p:sp>
        <p:sp>
          <p:nvSpPr>
            <p:cNvPr id="15" name="TextBox 15"/>
            <p:cNvSpPr txBox="1"/>
            <p:nvPr/>
          </p:nvSpPr>
          <p:spPr>
            <a:xfrm>
              <a:off x="933149" y="5754187"/>
              <a:ext cx="6294254" cy="1852525"/>
            </a:xfrm>
            <a:prstGeom prst="rect">
              <a:avLst/>
            </a:prstGeom>
          </p:spPr>
          <p:txBody>
            <a:bodyPr lIns="0" tIns="0" rIns="0" bIns="0" rtlCol="0" anchor="t">
              <a:spAutoFit/>
            </a:bodyPr>
            <a:lstStyle/>
            <a:p>
              <a:pPr algn="ctr">
                <a:lnSpc>
                  <a:spcPts val="5919"/>
                </a:lnSpc>
              </a:pPr>
              <a:r>
                <a:rPr lang="en-US" sz="4227" b="1">
                  <a:solidFill>
                    <a:srgbClr val="FDFDFC"/>
                  </a:solidFill>
                  <a:latin typeface="TT Norms Bold"/>
                  <a:ea typeface="TT Norms Bold"/>
                  <a:cs typeface="TT Norms Bold"/>
                  <a:sym typeface="TT Norms Bold"/>
                </a:rPr>
                <a:t>#1</a:t>
              </a:r>
            </a:p>
            <a:p>
              <a:pPr marL="0" lvl="0" indent="0" algn="ctr">
                <a:lnSpc>
                  <a:spcPts val="5919"/>
                </a:lnSpc>
              </a:pPr>
              <a:r>
                <a:rPr lang="en-US" sz="4227" b="1">
                  <a:solidFill>
                    <a:srgbClr val="FDFDFC"/>
                  </a:solidFill>
                  <a:latin typeface="TT Norms Bold"/>
                  <a:ea typeface="TT Norms Bold"/>
                  <a:cs typeface="TT Norms Bold"/>
                  <a:sym typeface="TT Norms Bold"/>
                </a:rPr>
                <a:t>Prevention</a:t>
              </a:r>
            </a:p>
          </p:txBody>
        </p:sp>
      </p:grpSp>
      <p:sp>
        <p:nvSpPr>
          <p:cNvPr id="16" name="TextBox 16"/>
          <p:cNvSpPr txBox="1"/>
          <p:nvPr/>
        </p:nvSpPr>
        <p:spPr>
          <a:xfrm>
            <a:off x="855230" y="2455800"/>
            <a:ext cx="4876970"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5 Principles. One Goal</a:t>
            </a:r>
          </a:p>
        </p:txBody>
      </p:sp>
      <p:sp>
        <p:nvSpPr>
          <p:cNvPr id="17" name="TextBox 17"/>
          <p:cNvSpPr txBox="1"/>
          <p:nvPr/>
        </p:nvSpPr>
        <p:spPr>
          <a:xfrm>
            <a:off x="6263685" y="2455800"/>
            <a:ext cx="4876970"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Prevention</a:t>
            </a:r>
          </a:p>
        </p:txBody>
      </p:sp>
      <p:sp>
        <p:nvSpPr>
          <p:cNvPr id="18" name="Freeform 18"/>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19" name="Freeform 19"/>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0" name="Freeform 20"/>
          <p:cNvSpPr/>
          <p:nvPr/>
        </p:nvSpPr>
        <p:spPr>
          <a:xfrm>
            <a:off x="8842120"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1" name="Freeform 21"/>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2" name="Freeform 22"/>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3" name="Freeform 23"/>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4" name="TextBox 24"/>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Meeting SDGs</a:t>
            </a:r>
          </a:p>
          <a:p>
            <a:pPr algn="l">
              <a:lnSpc>
                <a:spcPts val="5910"/>
              </a:lnSpc>
            </a:pPr>
            <a:r>
              <a:rPr lang="en-US" sz="4222" b="1">
                <a:solidFill>
                  <a:srgbClr val="FFFFFF"/>
                </a:solidFill>
                <a:latin typeface="TT Norms Bold"/>
                <a:ea typeface="TT Norms Bold"/>
                <a:cs typeface="TT Norms Bold"/>
                <a:sym typeface="TT Norms Bold"/>
              </a:rPr>
              <a:t>and Delivering Sustainable Clinical Practice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4896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Freeform 7"/>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8" name="Freeform 8"/>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5"/>
            <a:stretch>
              <a:fillRect/>
            </a:stretch>
          </a:blipFill>
        </p:spPr>
      </p:sp>
      <p:sp>
        <p:nvSpPr>
          <p:cNvPr id="10" name="TextBox 10"/>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contribute to</a:t>
            </a:r>
          </a:p>
          <a:p>
            <a:pPr algn="l">
              <a:lnSpc>
                <a:spcPts val="5910"/>
              </a:lnSpc>
            </a:pPr>
            <a:r>
              <a:rPr lang="en-US" sz="4222" b="1">
                <a:solidFill>
                  <a:srgbClr val="FFFFFF"/>
                </a:solidFill>
                <a:latin typeface="TT Norms Bold"/>
                <a:ea typeface="TT Norms Bold"/>
                <a:cs typeface="TT Norms Bold"/>
                <a:sym typeface="TT Norms Bold"/>
              </a:rPr>
              <a:t>sustainable clinical practice through:</a:t>
            </a:r>
          </a:p>
        </p:txBody>
      </p:sp>
      <p:sp>
        <p:nvSpPr>
          <p:cNvPr id="11" name="Freeform 11"/>
          <p:cNvSpPr/>
          <p:nvPr/>
        </p:nvSpPr>
        <p:spPr>
          <a:xfrm>
            <a:off x="855230" y="3911096"/>
            <a:ext cx="6240784" cy="4477762"/>
          </a:xfrm>
          <a:custGeom>
            <a:avLst/>
            <a:gdLst/>
            <a:ahLst/>
            <a:cxnLst/>
            <a:rect l="l" t="t" r="r" b="b"/>
            <a:pathLst>
              <a:path w="6240784" h="4477762">
                <a:moveTo>
                  <a:pt x="0" y="0"/>
                </a:moveTo>
                <a:lnTo>
                  <a:pt x="6240784" y="0"/>
                </a:lnTo>
                <a:lnTo>
                  <a:pt x="6240784" y="4477762"/>
                </a:lnTo>
                <a:lnTo>
                  <a:pt x="0" y="4477762"/>
                </a:lnTo>
                <a:lnTo>
                  <a:pt x="0" y="0"/>
                </a:lnTo>
                <a:close/>
              </a:path>
            </a:pathLst>
          </a:custGeom>
          <a:blipFill>
            <a:blip r:embed="rId6"/>
            <a:stretch>
              <a:fillRect/>
            </a:stretch>
          </a:blipFill>
        </p:spPr>
      </p:sp>
      <p:grpSp>
        <p:nvGrpSpPr>
          <p:cNvPr id="12" name="Group 12"/>
          <p:cNvGrpSpPr/>
          <p:nvPr/>
        </p:nvGrpSpPr>
        <p:grpSpPr>
          <a:xfrm>
            <a:off x="11582787" y="457747"/>
            <a:ext cx="2089675" cy="2084334"/>
            <a:chOff x="0" y="0"/>
            <a:chExt cx="2786234" cy="2779112"/>
          </a:xfrm>
        </p:grpSpPr>
        <p:grpSp>
          <p:nvGrpSpPr>
            <p:cNvPr id="13" name="Group 13"/>
            <p:cNvGrpSpPr/>
            <p:nvPr/>
          </p:nvGrpSpPr>
          <p:grpSpPr>
            <a:xfrm>
              <a:off x="1358" y="0"/>
              <a:ext cx="2784876" cy="1814168"/>
              <a:chOff x="0" y="0"/>
              <a:chExt cx="1052925" cy="685913"/>
            </a:xfrm>
          </p:grpSpPr>
          <p:sp>
            <p:nvSpPr>
              <p:cNvPr id="14" name="Freeform 14"/>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BBF3FF"/>
              </a:solidFill>
            </p:spPr>
          </p:sp>
          <p:sp>
            <p:nvSpPr>
              <p:cNvPr id="15" name="TextBox 15"/>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16" name="Group 16"/>
            <p:cNvGrpSpPr/>
            <p:nvPr/>
          </p:nvGrpSpPr>
          <p:grpSpPr>
            <a:xfrm>
              <a:off x="0" y="1814168"/>
              <a:ext cx="2784876" cy="964944"/>
              <a:chOff x="0" y="0"/>
              <a:chExt cx="1052925" cy="364833"/>
            </a:xfrm>
          </p:grpSpPr>
          <p:sp>
            <p:nvSpPr>
              <p:cNvPr id="17" name="Freeform 17"/>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18" name="TextBox 18"/>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19" name="Freeform 19"/>
            <p:cNvSpPr/>
            <p:nvPr/>
          </p:nvSpPr>
          <p:spPr>
            <a:xfrm>
              <a:off x="1358" y="0"/>
              <a:ext cx="2783517" cy="1814168"/>
            </a:xfrm>
            <a:custGeom>
              <a:avLst/>
              <a:gdLst/>
              <a:ahLst/>
              <a:cxnLst/>
              <a:rect l="l" t="t" r="r" b="b"/>
              <a:pathLst>
                <a:path w="2783517" h="1814168">
                  <a:moveTo>
                    <a:pt x="0" y="0"/>
                  </a:moveTo>
                  <a:lnTo>
                    <a:pt x="2783518" y="0"/>
                  </a:lnTo>
                  <a:lnTo>
                    <a:pt x="2783518" y="1814168"/>
                  </a:lnTo>
                  <a:lnTo>
                    <a:pt x="0" y="1814168"/>
                  </a:lnTo>
                  <a:lnTo>
                    <a:pt x="0" y="0"/>
                  </a:lnTo>
                  <a:close/>
                </a:path>
              </a:pathLst>
            </a:custGeom>
            <a:blipFill>
              <a:blip r:embed="rId7"/>
              <a:stretch>
                <a:fillRect t="-2442" b="-2442"/>
              </a:stretch>
            </a:blipFill>
          </p:spPr>
        </p:sp>
        <p:sp>
          <p:nvSpPr>
            <p:cNvPr id="20" name="TextBox 20"/>
            <p:cNvSpPr txBox="1"/>
            <p:nvPr/>
          </p:nvSpPr>
          <p:spPr>
            <a:xfrm>
              <a:off x="318758" y="1956776"/>
              <a:ext cx="2150076" cy="641628"/>
            </a:xfrm>
            <a:prstGeom prst="rect">
              <a:avLst/>
            </a:prstGeom>
          </p:spPr>
          <p:txBody>
            <a:bodyPr lIns="0" tIns="0" rIns="0" bIns="0" rtlCol="0" anchor="t">
              <a:spAutoFit/>
            </a:bodyPr>
            <a:lstStyle/>
            <a:p>
              <a:pPr algn="ctr">
                <a:lnSpc>
                  <a:spcPts val="2021"/>
                </a:lnSpc>
              </a:pPr>
              <a:r>
                <a:rPr lang="en-US" sz="1444" b="1">
                  <a:solidFill>
                    <a:srgbClr val="FDFDFC"/>
                  </a:solidFill>
                  <a:latin typeface="TT Norms Bold"/>
                  <a:ea typeface="TT Norms Bold"/>
                  <a:cs typeface="TT Norms Bold"/>
                  <a:sym typeface="TT Norms Bold"/>
                </a:rPr>
                <a:t>#1</a:t>
              </a:r>
            </a:p>
            <a:p>
              <a:pPr marL="0" lvl="0" indent="0" algn="ctr">
                <a:lnSpc>
                  <a:spcPts val="2021"/>
                </a:lnSpc>
              </a:pPr>
              <a:r>
                <a:rPr lang="en-US" sz="1444" b="1">
                  <a:solidFill>
                    <a:srgbClr val="FDFDFC"/>
                  </a:solidFill>
                  <a:latin typeface="TT Norms Bold"/>
                  <a:ea typeface="TT Norms Bold"/>
                  <a:cs typeface="TT Norms Bold"/>
                  <a:sym typeface="TT Norms Bold"/>
                </a:rPr>
                <a:t>Prevention</a:t>
              </a:r>
            </a:p>
          </p:txBody>
        </p:sp>
      </p:grpSp>
      <p:sp>
        <p:nvSpPr>
          <p:cNvPr id="21" name="TextBox 21"/>
          <p:cNvSpPr txBox="1"/>
          <p:nvPr/>
        </p:nvSpPr>
        <p:spPr>
          <a:xfrm>
            <a:off x="7434126" y="2995548"/>
            <a:ext cx="9825174" cy="615585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Falls in older people are a common and important problem that can have devastating consequences for individuals and their support networks.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Falls also place a huge burden on health systems.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Physiotherapists have a crucial role in the prevention of falls in older people.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Appropriately prescribed interventions can prevent falls. </a:t>
            </a:r>
          </a:p>
          <a:p>
            <a:pPr algn="l">
              <a:lnSpc>
                <a:spcPts val="4051"/>
              </a:lnSpc>
              <a:spcBef>
                <a:spcPct val="0"/>
              </a:spcBef>
            </a:pPr>
            <a:r>
              <a:rPr lang="en-US" sz="2893">
                <a:solidFill>
                  <a:srgbClr val="000000"/>
                </a:solidFill>
                <a:latin typeface="TT Norms"/>
                <a:ea typeface="TT Norms"/>
                <a:cs typeface="TT Norms"/>
                <a:sym typeface="TT Norms"/>
              </a:rPr>
              <a:t>There is strong evidence for the effectiveness of exercise in the prevention of falls in older people.</a:t>
            </a:r>
          </a:p>
        </p:txBody>
      </p:sp>
      <p:sp>
        <p:nvSpPr>
          <p:cNvPr id="22" name="TextBox 22"/>
          <p:cNvSpPr txBox="1"/>
          <p:nvPr/>
        </p:nvSpPr>
        <p:spPr>
          <a:xfrm>
            <a:off x="855230" y="2455800"/>
            <a:ext cx="4876970"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Falls Prevention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4896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3327960"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5" name="Freeform 5"/>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Freeform 7"/>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8" name="Freeform 8"/>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0" name="Freeform 10"/>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5"/>
            <a:stretch>
              <a:fillRect/>
            </a:stretch>
          </a:blipFill>
        </p:spPr>
      </p:sp>
      <p:sp>
        <p:nvSpPr>
          <p:cNvPr id="11" name="TextBox 11"/>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contribute to</a:t>
            </a:r>
          </a:p>
          <a:p>
            <a:pPr algn="l">
              <a:lnSpc>
                <a:spcPts val="5910"/>
              </a:lnSpc>
            </a:pPr>
            <a:r>
              <a:rPr lang="en-US" sz="4222" b="1">
                <a:solidFill>
                  <a:srgbClr val="FFFFFF"/>
                </a:solidFill>
                <a:latin typeface="TT Norms Bold"/>
                <a:ea typeface="TT Norms Bold"/>
                <a:cs typeface="TT Norms Bold"/>
                <a:sym typeface="TT Norms Bold"/>
              </a:rPr>
              <a:t>sustainable clinical practice through:</a:t>
            </a:r>
          </a:p>
        </p:txBody>
      </p:sp>
      <p:grpSp>
        <p:nvGrpSpPr>
          <p:cNvPr id="12" name="Group 12"/>
          <p:cNvGrpSpPr/>
          <p:nvPr/>
        </p:nvGrpSpPr>
        <p:grpSpPr>
          <a:xfrm>
            <a:off x="11582787" y="457747"/>
            <a:ext cx="2089675" cy="2084334"/>
            <a:chOff x="0" y="0"/>
            <a:chExt cx="2786234" cy="2779112"/>
          </a:xfrm>
        </p:grpSpPr>
        <p:grpSp>
          <p:nvGrpSpPr>
            <p:cNvPr id="13" name="Group 13"/>
            <p:cNvGrpSpPr/>
            <p:nvPr/>
          </p:nvGrpSpPr>
          <p:grpSpPr>
            <a:xfrm>
              <a:off x="1358" y="0"/>
              <a:ext cx="2784876" cy="1814168"/>
              <a:chOff x="0" y="0"/>
              <a:chExt cx="1052925" cy="685913"/>
            </a:xfrm>
          </p:grpSpPr>
          <p:sp>
            <p:nvSpPr>
              <p:cNvPr id="14" name="Freeform 14"/>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BBF3FF"/>
              </a:solidFill>
            </p:spPr>
          </p:sp>
          <p:sp>
            <p:nvSpPr>
              <p:cNvPr id="15" name="TextBox 15"/>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16" name="Group 16"/>
            <p:cNvGrpSpPr/>
            <p:nvPr/>
          </p:nvGrpSpPr>
          <p:grpSpPr>
            <a:xfrm>
              <a:off x="0" y="1814168"/>
              <a:ext cx="2784876" cy="964944"/>
              <a:chOff x="0" y="0"/>
              <a:chExt cx="1052925" cy="364833"/>
            </a:xfrm>
          </p:grpSpPr>
          <p:sp>
            <p:nvSpPr>
              <p:cNvPr id="17" name="Freeform 17"/>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18" name="TextBox 18"/>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19" name="Freeform 19"/>
            <p:cNvSpPr/>
            <p:nvPr/>
          </p:nvSpPr>
          <p:spPr>
            <a:xfrm>
              <a:off x="1358" y="0"/>
              <a:ext cx="2783517" cy="1814168"/>
            </a:xfrm>
            <a:custGeom>
              <a:avLst/>
              <a:gdLst/>
              <a:ahLst/>
              <a:cxnLst/>
              <a:rect l="l" t="t" r="r" b="b"/>
              <a:pathLst>
                <a:path w="2783517" h="1814168">
                  <a:moveTo>
                    <a:pt x="0" y="0"/>
                  </a:moveTo>
                  <a:lnTo>
                    <a:pt x="2783518" y="0"/>
                  </a:lnTo>
                  <a:lnTo>
                    <a:pt x="2783518" y="1814168"/>
                  </a:lnTo>
                  <a:lnTo>
                    <a:pt x="0" y="1814168"/>
                  </a:lnTo>
                  <a:lnTo>
                    <a:pt x="0" y="0"/>
                  </a:lnTo>
                  <a:close/>
                </a:path>
              </a:pathLst>
            </a:custGeom>
            <a:blipFill>
              <a:blip r:embed="rId6"/>
              <a:stretch>
                <a:fillRect t="-2442" b="-2442"/>
              </a:stretch>
            </a:blipFill>
          </p:spPr>
        </p:sp>
        <p:sp>
          <p:nvSpPr>
            <p:cNvPr id="20" name="TextBox 20"/>
            <p:cNvSpPr txBox="1"/>
            <p:nvPr/>
          </p:nvSpPr>
          <p:spPr>
            <a:xfrm>
              <a:off x="318758" y="1956776"/>
              <a:ext cx="2150076" cy="641628"/>
            </a:xfrm>
            <a:prstGeom prst="rect">
              <a:avLst/>
            </a:prstGeom>
          </p:spPr>
          <p:txBody>
            <a:bodyPr lIns="0" tIns="0" rIns="0" bIns="0" rtlCol="0" anchor="t">
              <a:spAutoFit/>
            </a:bodyPr>
            <a:lstStyle/>
            <a:p>
              <a:pPr algn="ctr">
                <a:lnSpc>
                  <a:spcPts val="2021"/>
                </a:lnSpc>
              </a:pPr>
              <a:r>
                <a:rPr lang="en-US" sz="1444" b="1">
                  <a:solidFill>
                    <a:srgbClr val="FDFDFC"/>
                  </a:solidFill>
                  <a:latin typeface="TT Norms Bold"/>
                  <a:ea typeface="TT Norms Bold"/>
                  <a:cs typeface="TT Norms Bold"/>
                  <a:sym typeface="TT Norms Bold"/>
                </a:rPr>
                <a:t>#1</a:t>
              </a:r>
            </a:p>
            <a:p>
              <a:pPr marL="0" lvl="0" indent="0" algn="ctr">
                <a:lnSpc>
                  <a:spcPts val="2021"/>
                </a:lnSpc>
              </a:pPr>
              <a:r>
                <a:rPr lang="en-US" sz="1444" b="1">
                  <a:solidFill>
                    <a:srgbClr val="FDFDFC"/>
                  </a:solidFill>
                  <a:latin typeface="TT Norms Bold"/>
                  <a:ea typeface="TT Norms Bold"/>
                  <a:cs typeface="TT Norms Bold"/>
                  <a:sym typeface="TT Norms Bold"/>
                </a:rPr>
                <a:t>Prevention</a:t>
              </a:r>
            </a:p>
          </p:txBody>
        </p:sp>
      </p:grpSp>
      <p:sp>
        <p:nvSpPr>
          <p:cNvPr id="21" name="Freeform 21"/>
          <p:cNvSpPr/>
          <p:nvPr/>
        </p:nvSpPr>
        <p:spPr>
          <a:xfrm>
            <a:off x="116437" y="6618084"/>
            <a:ext cx="6423045" cy="1421099"/>
          </a:xfrm>
          <a:custGeom>
            <a:avLst/>
            <a:gdLst/>
            <a:ahLst/>
            <a:cxnLst/>
            <a:rect l="l" t="t" r="r" b="b"/>
            <a:pathLst>
              <a:path w="6423045" h="1421099">
                <a:moveTo>
                  <a:pt x="0" y="0"/>
                </a:moveTo>
                <a:lnTo>
                  <a:pt x="6423045" y="0"/>
                </a:lnTo>
                <a:lnTo>
                  <a:pt x="6423045" y="1421098"/>
                </a:lnTo>
                <a:lnTo>
                  <a:pt x="0" y="1421098"/>
                </a:lnTo>
                <a:lnTo>
                  <a:pt x="0" y="0"/>
                </a:lnTo>
                <a:close/>
              </a:path>
            </a:pathLst>
          </a:custGeom>
          <a:blipFill>
            <a:blip r:embed="rId7"/>
            <a:stretch>
              <a:fillRect/>
            </a:stretch>
          </a:blipFill>
        </p:spPr>
      </p:sp>
      <p:sp>
        <p:nvSpPr>
          <p:cNvPr id="22" name="Freeform 22"/>
          <p:cNvSpPr/>
          <p:nvPr/>
        </p:nvSpPr>
        <p:spPr>
          <a:xfrm flipH="1">
            <a:off x="583408" y="5033368"/>
            <a:ext cx="5489103" cy="2771997"/>
          </a:xfrm>
          <a:custGeom>
            <a:avLst/>
            <a:gdLst/>
            <a:ahLst/>
            <a:cxnLst/>
            <a:rect l="l" t="t" r="r" b="b"/>
            <a:pathLst>
              <a:path w="5489103" h="2771997">
                <a:moveTo>
                  <a:pt x="5489103" y="0"/>
                </a:moveTo>
                <a:lnTo>
                  <a:pt x="0" y="0"/>
                </a:lnTo>
                <a:lnTo>
                  <a:pt x="0" y="2771997"/>
                </a:lnTo>
                <a:lnTo>
                  <a:pt x="5489103" y="2771997"/>
                </a:lnTo>
                <a:lnTo>
                  <a:pt x="5489103" y="0"/>
                </a:lnTo>
                <a:close/>
              </a:path>
            </a:pathLst>
          </a:custGeom>
          <a:blipFill>
            <a:blip r:embed="rId8"/>
            <a:stretch>
              <a:fillRect/>
            </a:stretch>
          </a:blipFill>
        </p:spPr>
      </p:sp>
      <p:sp>
        <p:nvSpPr>
          <p:cNvPr id="23" name="TextBox 23"/>
          <p:cNvSpPr txBox="1"/>
          <p:nvPr/>
        </p:nvSpPr>
        <p:spPr>
          <a:xfrm>
            <a:off x="6681628" y="3816823"/>
            <a:ext cx="10577672" cy="5441477"/>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Rehabilitation and education, both prepartum and postpartum, may prevent pelvic health problems. </a:t>
            </a:r>
          </a:p>
          <a:p>
            <a:pPr algn="l">
              <a:lnSpc>
                <a:spcPts val="223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Education and pelvic floor exercises can reduce incontinence and physiotherapy can be effective in treating pelvic pain symptoms. </a:t>
            </a:r>
          </a:p>
          <a:p>
            <a:pPr algn="l">
              <a:lnSpc>
                <a:spcPts val="223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Early intervention may lower the need for surgical procedures.</a:t>
            </a:r>
          </a:p>
          <a:p>
            <a:pPr algn="l">
              <a:lnSpc>
                <a:spcPts val="223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A combination of specific treatments such as pelvic floor muscle training, manual therapies and exercise can improve health outcomes for new mothers in the postnatal period.</a:t>
            </a:r>
          </a:p>
        </p:txBody>
      </p:sp>
      <p:sp>
        <p:nvSpPr>
          <p:cNvPr id="24" name="TextBox 24"/>
          <p:cNvSpPr txBox="1"/>
          <p:nvPr/>
        </p:nvSpPr>
        <p:spPr>
          <a:xfrm>
            <a:off x="855230" y="2455800"/>
            <a:ext cx="6240784"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Pelvic Health Management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10578886" y="2114886"/>
            <a:ext cx="3889496" cy="1316002"/>
          </a:xfrm>
          <a:custGeom>
            <a:avLst/>
            <a:gdLst/>
            <a:ahLst/>
            <a:cxnLst/>
            <a:rect l="l" t="t" r="r" b="b"/>
            <a:pathLst>
              <a:path w="3889496" h="1316002">
                <a:moveTo>
                  <a:pt x="0" y="0"/>
                </a:moveTo>
                <a:lnTo>
                  <a:pt x="3889496" y="0"/>
                </a:lnTo>
                <a:lnTo>
                  <a:pt x="3889496" y="1316002"/>
                </a:lnTo>
                <a:lnTo>
                  <a:pt x="0" y="1316002"/>
                </a:lnTo>
                <a:lnTo>
                  <a:pt x="0" y="0"/>
                </a:lnTo>
                <a:close/>
              </a:path>
            </a:pathLst>
          </a:custGeom>
          <a:blipFill>
            <a:blip>
              <a:extLst>
                <a:ext uri="{96DAC541-7B7A-43D3-8B79-37D633B846F1}">
                  <asvg:svgBlip xmlns:asvg="http://schemas.microsoft.com/office/drawing/2016/SVG/main" r:embed="rId4"/>
                </a:ext>
              </a:extLst>
            </a:blip>
            <a:stretch>
              <a:fillRect t="-34230"/>
            </a:stretch>
          </a:blipFill>
        </p:spPr>
      </p:sp>
      <p:sp>
        <p:nvSpPr>
          <p:cNvPr id="5" name="Freeform 5"/>
          <p:cNvSpPr/>
          <p:nvPr/>
        </p:nvSpPr>
        <p:spPr>
          <a:xfrm>
            <a:off x="7933468" y="1664409"/>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5254504" y="1664409"/>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Freeform 7"/>
          <p:cNvSpPr/>
          <p:nvPr/>
        </p:nvSpPr>
        <p:spPr>
          <a:xfrm>
            <a:off x="2374189"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8" name="Freeform 8"/>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5"/>
            <a:stretch>
              <a:fillRect/>
            </a:stretch>
          </a:blipFill>
        </p:spPr>
      </p:sp>
      <p:sp>
        <p:nvSpPr>
          <p:cNvPr id="9" name="TextBox 9"/>
          <p:cNvSpPr txBox="1"/>
          <p:nvPr/>
        </p:nvSpPr>
        <p:spPr>
          <a:xfrm>
            <a:off x="855230" y="2455800"/>
            <a:ext cx="4876970"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5 Principles. One Goal</a:t>
            </a:r>
          </a:p>
        </p:txBody>
      </p:sp>
      <p:sp>
        <p:nvSpPr>
          <p:cNvPr id="10" name="TextBox 10"/>
          <p:cNvSpPr txBox="1"/>
          <p:nvPr/>
        </p:nvSpPr>
        <p:spPr>
          <a:xfrm>
            <a:off x="6263685" y="2455800"/>
            <a:ext cx="7923966"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Patient Empowerment and Self-care </a:t>
            </a:r>
          </a:p>
        </p:txBody>
      </p:sp>
      <p:grpSp>
        <p:nvGrpSpPr>
          <p:cNvPr id="11" name="Group 11"/>
          <p:cNvGrpSpPr/>
          <p:nvPr/>
        </p:nvGrpSpPr>
        <p:grpSpPr>
          <a:xfrm>
            <a:off x="6084856" y="3726163"/>
            <a:ext cx="6118287" cy="6092737"/>
            <a:chOff x="0" y="0"/>
            <a:chExt cx="8157717" cy="8123650"/>
          </a:xfrm>
        </p:grpSpPr>
        <p:grpSp>
          <p:nvGrpSpPr>
            <p:cNvPr id="12" name="Group 12"/>
            <p:cNvGrpSpPr/>
            <p:nvPr/>
          </p:nvGrpSpPr>
          <p:grpSpPr>
            <a:xfrm>
              <a:off x="5347" y="0"/>
              <a:ext cx="8140497" cy="5303013"/>
              <a:chOff x="0" y="0"/>
              <a:chExt cx="1052925" cy="685913"/>
            </a:xfrm>
          </p:grpSpPr>
          <p:sp>
            <p:nvSpPr>
              <p:cNvPr id="13" name="Freeform 13"/>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90AEB0"/>
              </a:solidFill>
            </p:spPr>
          </p:sp>
          <p:sp>
            <p:nvSpPr>
              <p:cNvPr id="14" name="TextBox 14"/>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15" name="Group 15"/>
            <p:cNvGrpSpPr/>
            <p:nvPr/>
          </p:nvGrpSpPr>
          <p:grpSpPr>
            <a:xfrm>
              <a:off x="17219" y="5303013"/>
              <a:ext cx="8140497" cy="2820637"/>
              <a:chOff x="0" y="0"/>
              <a:chExt cx="1052925" cy="364833"/>
            </a:xfrm>
          </p:grpSpPr>
          <p:sp>
            <p:nvSpPr>
              <p:cNvPr id="16" name="Freeform 16"/>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17" name="TextBox 17"/>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18" name="Freeform 18"/>
            <p:cNvSpPr/>
            <p:nvPr/>
          </p:nvSpPr>
          <p:spPr>
            <a:xfrm>
              <a:off x="0" y="80926"/>
              <a:ext cx="8145844" cy="5222087"/>
            </a:xfrm>
            <a:custGeom>
              <a:avLst/>
              <a:gdLst/>
              <a:ahLst/>
              <a:cxnLst/>
              <a:rect l="l" t="t" r="r" b="b"/>
              <a:pathLst>
                <a:path w="8145844" h="5222087">
                  <a:moveTo>
                    <a:pt x="0" y="0"/>
                  </a:moveTo>
                  <a:lnTo>
                    <a:pt x="8145844" y="0"/>
                  </a:lnTo>
                  <a:lnTo>
                    <a:pt x="8145844" y="5222087"/>
                  </a:lnTo>
                  <a:lnTo>
                    <a:pt x="0" y="5222087"/>
                  </a:lnTo>
                  <a:lnTo>
                    <a:pt x="0" y="0"/>
                  </a:lnTo>
                  <a:close/>
                </a:path>
              </a:pathLst>
            </a:custGeom>
            <a:blipFill>
              <a:blip r:embed="rId6"/>
              <a:stretch>
                <a:fillRect t="-3364" b="-3364"/>
              </a:stretch>
            </a:blipFill>
          </p:spPr>
        </p:sp>
        <p:sp>
          <p:nvSpPr>
            <p:cNvPr id="19" name="TextBox 19"/>
            <p:cNvSpPr txBox="1"/>
            <p:nvPr/>
          </p:nvSpPr>
          <p:spPr>
            <a:xfrm>
              <a:off x="17219" y="5217288"/>
              <a:ext cx="8128625" cy="2803478"/>
            </a:xfrm>
            <a:prstGeom prst="rect">
              <a:avLst/>
            </a:prstGeom>
          </p:spPr>
          <p:txBody>
            <a:bodyPr lIns="0" tIns="0" rIns="0" bIns="0" rtlCol="0" anchor="t">
              <a:spAutoFit/>
            </a:bodyPr>
            <a:lstStyle/>
            <a:p>
              <a:pPr algn="ctr">
                <a:lnSpc>
                  <a:spcPts val="5910"/>
                </a:lnSpc>
              </a:pPr>
              <a:r>
                <a:rPr lang="en-US" sz="4221" b="1">
                  <a:solidFill>
                    <a:srgbClr val="FDFDFC"/>
                  </a:solidFill>
                  <a:latin typeface="TT Norms Bold"/>
                  <a:ea typeface="TT Norms Bold"/>
                  <a:cs typeface="TT Norms Bold"/>
                  <a:sym typeface="TT Norms Bold"/>
                </a:rPr>
                <a:t>#2</a:t>
              </a:r>
            </a:p>
            <a:p>
              <a:pPr marL="0" lvl="0" indent="0" algn="ctr">
                <a:lnSpc>
                  <a:spcPts val="5910"/>
                </a:lnSpc>
              </a:pPr>
              <a:r>
                <a:rPr lang="en-US" sz="4221" b="1">
                  <a:solidFill>
                    <a:srgbClr val="FDFDFC"/>
                  </a:solidFill>
                  <a:latin typeface="TT Norms Bold"/>
                  <a:ea typeface="TT Norms Bold"/>
                  <a:cs typeface="TT Norms Bold"/>
                  <a:sym typeface="TT Norms Bold"/>
                </a:rPr>
                <a:t>Patient Empowerment and Self-care </a:t>
              </a:r>
            </a:p>
          </p:txBody>
        </p:sp>
      </p:grpSp>
      <p:sp>
        <p:nvSpPr>
          <p:cNvPr id="20" name="Freeform 20"/>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1" name="Freeform 21"/>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2" name="Freeform 22"/>
          <p:cNvSpPr/>
          <p:nvPr/>
        </p:nvSpPr>
        <p:spPr>
          <a:xfrm>
            <a:off x="8842120"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3" name="Freeform 23"/>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4" name="Freeform 24"/>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5" name="Freeform 25"/>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6" name="TextBox 26"/>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Meeting SDGs</a:t>
            </a:r>
          </a:p>
          <a:p>
            <a:pPr algn="l">
              <a:lnSpc>
                <a:spcPts val="5910"/>
              </a:lnSpc>
            </a:pPr>
            <a:r>
              <a:rPr lang="en-US" sz="4222" b="1">
                <a:solidFill>
                  <a:srgbClr val="FFFFFF"/>
                </a:solidFill>
                <a:latin typeface="TT Norms Bold"/>
                <a:ea typeface="TT Norms Bold"/>
                <a:cs typeface="TT Norms Bold"/>
                <a:sym typeface="TT Norms Bold"/>
              </a:rPr>
              <a:t>and Delivering Sustainable Clinical Practice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92254" y="163923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152525"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4" name="Freeform 4"/>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5" name="Freeform 5"/>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Freeform 7"/>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8" name="Freeform 8"/>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0" name="Freeform 10"/>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5"/>
            <a:stretch>
              <a:fillRect/>
            </a:stretch>
          </a:blipFill>
        </p:spPr>
      </p:sp>
      <p:sp>
        <p:nvSpPr>
          <p:cNvPr id="11" name="TextBox 11"/>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contribute to</a:t>
            </a:r>
          </a:p>
          <a:p>
            <a:pPr algn="l">
              <a:lnSpc>
                <a:spcPts val="5910"/>
              </a:lnSpc>
            </a:pPr>
            <a:r>
              <a:rPr lang="en-US" sz="4222" b="1">
                <a:solidFill>
                  <a:srgbClr val="FFFFFF"/>
                </a:solidFill>
                <a:latin typeface="TT Norms Bold"/>
                <a:ea typeface="TT Norms Bold"/>
                <a:cs typeface="TT Norms Bold"/>
                <a:sym typeface="TT Norms Bold"/>
              </a:rPr>
              <a:t>sustainable clinical practice through:</a:t>
            </a:r>
          </a:p>
        </p:txBody>
      </p:sp>
      <p:grpSp>
        <p:nvGrpSpPr>
          <p:cNvPr id="12" name="Group 12"/>
          <p:cNvGrpSpPr/>
          <p:nvPr/>
        </p:nvGrpSpPr>
        <p:grpSpPr>
          <a:xfrm>
            <a:off x="11520090" y="398697"/>
            <a:ext cx="2152372" cy="2143384"/>
            <a:chOff x="0" y="0"/>
            <a:chExt cx="2869830" cy="2857845"/>
          </a:xfrm>
        </p:grpSpPr>
        <p:grpSp>
          <p:nvGrpSpPr>
            <p:cNvPr id="13" name="Group 13"/>
            <p:cNvGrpSpPr/>
            <p:nvPr/>
          </p:nvGrpSpPr>
          <p:grpSpPr>
            <a:xfrm>
              <a:off x="1881" y="0"/>
              <a:ext cx="2863772" cy="1865564"/>
              <a:chOff x="0" y="0"/>
              <a:chExt cx="1052925" cy="685913"/>
            </a:xfrm>
          </p:grpSpPr>
          <p:sp>
            <p:nvSpPr>
              <p:cNvPr id="14" name="Freeform 14"/>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90AEB0"/>
              </a:solidFill>
            </p:spPr>
          </p:sp>
          <p:sp>
            <p:nvSpPr>
              <p:cNvPr id="15" name="TextBox 15"/>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16" name="Group 16"/>
            <p:cNvGrpSpPr/>
            <p:nvPr/>
          </p:nvGrpSpPr>
          <p:grpSpPr>
            <a:xfrm>
              <a:off x="6058" y="1865564"/>
              <a:ext cx="2863772" cy="992281"/>
              <a:chOff x="0" y="0"/>
              <a:chExt cx="1052925" cy="364833"/>
            </a:xfrm>
          </p:grpSpPr>
          <p:sp>
            <p:nvSpPr>
              <p:cNvPr id="17" name="Freeform 17"/>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18" name="TextBox 18"/>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19" name="Freeform 19"/>
            <p:cNvSpPr/>
            <p:nvPr/>
          </p:nvSpPr>
          <p:spPr>
            <a:xfrm>
              <a:off x="0" y="28469"/>
              <a:ext cx="2865653" cy="1837095"/>
            </a:xfrm>
            <a:custGeom>
              <a:avLst/>
              <a:gdLst/>
              <a:ahLst/>
              <a:cxnLst/>
              <a:rect l="l" t="t" r="r" b="b"/>
              <a:pathLst>
                <a:path w="2865653" h="1837095">
                  <a:moveTo>
                    <a:pt x="0" y="0"/>
                  </a:moveTo>
                  <a:lnTo>
                    <a:pt x="2865653" y="0"/>
                  </a:lnTo>
                  <a:lnTo>
                    <a:pt x="2865653" y="1837095"/>
                  </a:lnTo>
                  <a:lnTo>
                    <a:pt x="0" y="1837095"/>
                  </a:lnTo>
                  <a:lnTo>
                    <a:pt x="0" y="0"/>
                  </a:lnTo>
                  <a:close/>
                </a:path>
              </a:pathLst>
            </a:custGeom>
            <a:blipFill>
              <a:blip r:embed="rId6"/>
              <a:stretch>
                <a:fillRect t="-3364" b="-3364"/>
              </a:stretch>
            </a:blipFill>
          </p:spPr>
        </p:sp>
        <p:sp>
          <p:nvSpPr>
            <p:cNvPr id="20" name="TextBox 20"/>
            <p:cNvSpPr txBox="1"/>
            <p:nvPr/>
          </p:nvSpPr>
          <p:spPr>
            <a:xfrm>
              <a:off x="6058" y="1836989"/>
              <a:ext cx="2859596" cy="984662"/>
            </a:xfrm>
            <a:prstGeom prst="rect">
              <a:avLst/>
            </a:prstGeom>
          </p:spPr>
          <p:txBody>
            <a:bodyPr lIns="0" tIns="0" rIns="0" bIns="0" rtlCol="0" anchor="t">
              <a:spAutoFit/>
            </a:bodyPr>
            <a:lstStyle/>
            <a:p>
              <a:pPr algn="ctr">
                <a:lnSpc>
                  <a:spcPts val="2079"/>
                </a:lnSpc>
              </a:pPr>
              <a:r>
                <a:rPr lang="en-US" sz="1485" b="1">
                  <a:solidFill>
                    <a:srgbClr val="FDFDFC"/>
                  </a:solidFill>
                  <a:latin typeface="TT Norms Bold"/>
                  <a:ea typeface="TT Norms Bold"/>
                  <a:cs typeface="TT Norms Bold"/>
                  <a:sym typeface="TT Norms Bold"/>
                </a:rPr>
                <a:t>#2</a:t>
              </a:r>
            </a:p>
            <a:p>
              <a:pPr marL="0" lvl="0" indent="0" algn="ctr">
                <a:lnSpc>
                  <a:spcPts val="2079"/>
                </a:lnSpc>
              </a:pPr>
              <a:r>
                <a:rPr lang="en-US" sz="1485" b="1">
                  <a:solidFill>
                    <a:srgbClr val="FDFDFC"/>
                  </a:solidFill>
                  <a:latin typeface="TT Norms Bold"/>
                  <a:ea typeface="TT Norms Bold"/>
                  <a:cs typeface="TT Norms Bold"/>
                  <a:sym typeface="TT Norms Bold"/>
                </a:rPr>
                <a:t>Patient Empowerment and Self-care </a:t>
              </a:r>
            </a:p>
          </p:txBody>
        </p:sp>
      </p:grpSp>
      <p:sp>
        <p:nvSpPr>
          <p:cNvPr id="21" name="Freeform 21"/>
          <p:cNvSpPr/>
          <p:nvPr/>
        </p:nvSpPr>
        <p:spPr>
          <a:xfrm>
            <a:off x="282598" y="4762477"/>
            <a:ext cx="6252187" cy="3696606"/>
          </a:xfrm>
          <a:custGeom>
            <a:avLst/>
            <a:gdLst/>
            <a:ahLst/>
            <a:cxnLst/>
            <a:rect l="l" t="t" r="r" b="b"/>
            <a:pathLst>
              <a:path w="6252187" h="3696606">
                <a:moveTo>
                  <a:pt x="0" y="0"/>
                </a:moveTo>
                <a:lnTo>
                  <a:pt x="6252187" y="0"/>
                </a:lnTo>
                <a:lnTo>
                  <a:pt x="6252187" y="3696606"/>
                </a:lnTo>
                <a:lnTo>
                  <a:pt x="0" y="3696606"/>
                </a:lnTo>
                <a:lnTo>
                  <a:pt x="0" y="0"/>
                </a:lnTo>
                <a:close/>
              </a:path>
            </a:pathLst>
          </a:custGeom>
          <a:blipFill>
            <a:blip r:embed="rId7"/>
            <a:stretch>
              <a:fillRect/>
            </a:stretch>
          </a:blipFill>
        </p:spPr>
      </p:sp>
      <p:sp>
        <p:nvSpPr>
          <p:cNvPr id="22" name="TextBox 22"/>
          <p:cNvSpPr txBox="1"/>
          <p:nvPr/>
        </p:nvSpPr>
        <p:spPr>
          <a:xfrm>
            <a:off x="6681628" y="3540598"/>
            <a:ext cx="10577672" cy="571770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Advocate for health awareness and disease prevention.</a:t>
            </a:r>
          </a:p>
          <a:p>
            <a:pPr algn="l">
              <a:lnSpc>
                <a:spcPts val="223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Develop tailored exercise programmes and strategies.</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Reduce the risk of chronic diseases.</a:t>
            </a:r>
          </a:p>
          <a:p>
            <a:pPr algn="l">
              <a:lnSpc>
                <a:spcPts val="223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Improve quality of life by promoting sustained mobility and functional independence.</a:t>
            </a:r>
          </a:p>
          <a:p>
            <a:pPr algn="l">
              <a:lnSpc>
                <a:spcPts val="223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Encourage positive lifestyle changes such as smoking cessation, nutrition, weight management, exercise and stress reduction.</a:t>
            </a:r>
          </a:p>
          <a:p>
            <a:pPr algn="l">
              <a:lnSpc>
                <a:spcPts val="223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Educate patients on health promotion principles.</a:t>
            </a:r>
          </a:p>
        </p:txBody>
      </p:sp>
      <p:sp>
        <p:nvSpPr>
          <p:cNvPr id="23" name="TextBox 23"/>
          <p:cNvSpPr txBox="1"/>
          <p:nvPr/>
        </p:nvSpPr>
        <p:spPr>
          <a:xfrm>
            <a:off x="855230" y="2455800"/>
            <a:ext cx="6240784"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Health Promotion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92254" y="163923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152525"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4" name="Freeform 4"/>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5" name="Freeform 5"/>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Freeform 7"/>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8" name="Freeform 8"/>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0" name="Freeform 10"/>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5"/>
            <a:stretch>
              <a:fillRect/>
            </a:stretch>
          </a:blipFill>
        </p:spPr>
      </p:sp>
      <p:sp>
        <p:nvSpPr>
          <p:cNvPr id="11" name="TextBox 11"/>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contribute to</a:t>
            </a:r>
          </a:p>
          <a:p>
            <a:pPr algn="l">
              <a:lnSpc>
                <a:spcPts val="5910"/>
              </a:lnSpc>
            </a:pPr>
            <a:r>
              <a:rPr lang="en-US" sz="4222" b="1">
                <a:solidFill>
                  <a:srgbClr val="FFFFFF"/>
                </a:solidFill>
                <a:latin typeface="TT Norms Bold"/>
                <a:ea typeface="TT Norms Bold"/>
                <a:cs typeface="TT Norms Bold"/>
                <a:sym typeface="TT Norms Bold"/>
              </a:rPr>
              <a:t>sustainable clinical practice through:</a:t>
            </a:r>
          </a:p>
        </p:txBody>
      </p:sp>
      <p:grpSp>
        <p:nvGrpSpPr>
          <p:cNvPr id="12" name="Group 12"/>
          <p:cNvGrpSpPr/>
          <p:nvPr/>
        </p:nvGrpSpPr>
        <p:grpSpPr>
          <a:xfrm>
            <a:off x="11520090" y="398697"/>
            <a:ext cx="2152372" cy="2143384"/>
            <a:chOff x="0" y="0"/>
            <a:chExt cx="2869830" cy="2857845"/>
          </a:xfrm>
        </p:grpSpPr>
        <p:grpSp>
          <p:nvGrpSpPr>
            <p:cNvPr id="13" name="Group 13"/>
            <p:cNvGrpSpPr/>
            <p:nvPr/>
          </p:nvGrpSpPr>
          <p:grpSpPr>
            <a:xfrm>
              <a:off x="1881" y="0"/>
              <a:ext cx="2863772" cy="1865564"/>
              <a:chOff x="0" y="0"/>
              <a:chExt cx="1052925" cy="685913"/>
            </a:xfrm>
          </p:grpSpPr>
          <p:sp>
            <p:nvSpPr>
              <p:cNvPr id="14" name="Freeform 14"/>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90AEB0"/>
              </a:solidFill>
            </p:spPr>
          </p:sp>
          <p:sp>
            <p:nvSpPr>
              <p:cNvPr id="15" name="TextBox 15"/>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16" name="Group 16"/>
            <p:cNvGrpSpPr/>
            <p:nvPr/>
          </p:nvGrpSpPr>
          <p:grpSpPr>
            <a:xfrm>
              <a:off x="6058" y="1865564"/>
              <a:ext cx="2863772" cy="992281"/>
              <a:chOff x="0" y="0"/>
              <a:chExt cx="1052925" cy="364833"/>
            </a:xfrm>
          </p:grpSpPr>
          <p:sp>
            <p:nvSpPr>
              <p:cNvPr id="17" name="Freeform 17"/>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18" name="TextBox 18"/>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19" name="Freeform 19"/>
            <p:cNvSpPr/>
            <p:nvPr/>
          </p:nvSpPr>
          <p:spPr>
            <a:xfrm>
              <a:off x="0" y="28469"/>
              <a:ext cx="2865653" cy="1837095"/>
            </a:xfrm>
            <a:custGeom>
              <a:avLst/>
              <a:gdLst/>
              <a:ahLst/>
              <a:cxnLst/>
              <a:rect l="l" t="t" r="r" b="b"/>
              <a:pathLst>
                <a:path w="2865653" h="1837095">
                  <a:moveTo>
                    <a:pt x="0" y="0"/>
                  </a:moveTo>
                  <a:lnTo>
                    <a:pt x="2865653" y="0"/>
                  </a:lnTo>
                  <a:lnTo>
                    <a:pt x="2865653" y="1837095"/>
                  </a:lnTo>
                  <a:lnTo>
                    <a:pt x="0" y="1837095"/>
                  </a:lnTo>
                  <a:lnTo>
                    <a:pt x="0" y="0"/>
                  </a:lnTo>
                  <a:close/>
                </a:path>
              </a:pathLst>
            </a:custGeom>
            <a:blipFill>
              <a:blip r:embed="rId6"/>
              <a:stretch>
                <a:fillRect t="-3364" b="-3364"/>
              </a:stretch>
            </a:blipFill>
          </p:spPr>
        </p:sp>
        <p:sp>
          <p:nvSpPr>
            <p:cNvPr id="20" name="TextBox 20"/>
            <p:cNvSpPr txBox="1"/>
            <p:nvPr/>
          </p:nvSpPr>
          <p:spPr>
            <a:xfrm>
              <a:off x="6058" y="1836989"/>
              <a:ext cx="2859596" cy="984662"/>
            </a:xfrm>
            <a:prstGeom prst="rect">
              <a:avLst/>
            </a:prstGeom>
          </p:spPr>
          <p:txBody>
            <a:bodyPr lIns="0" tIns="0" rIns="0" bIns="0" rtlCol="0" anchor="t">
              <a:spAutoFit/>
            </a:bodyPr>
            <a:lstStyle/>
            <a:p>
              <a:pPr algn="ctr">
                <a:lnSpc>
                  <a:spcPts val="2079"/>
                </a:lnSpc>
              </a:pPr>
              <a:r>
                <a:rPr lang="en-US" sz="1485" b="1">
                  <a:solidFill>
                    <a:srgbClr val="FDFDFC"/>
                  </a:solidFill>
                  <a:latin typeface="TT Norms Bold"/>
                  <a:ea typeface="TT Norms Bold"/>
                  <a:cs typeface="TT Norms Bold"/>
                  <a:sym typeface="TT Norms Bold"/>
                </a:rPr>
                <a:t>#2</a:t>
              </a:r>
            </a:p>
            <a:p>
              <a:pPr marL="0" lvl="0" indent="0" algn="ctr">
                <a:lnSpc>
                  <a:spcPts val="2079"/>
                </a:lnSpc>
              </a:pPr>
              <a:r>
                <a:rPr lang="en-US" sz="1485" b="1">
                  <a:solidFill>
                    <a:srgbClr val="FDFDFC"/>
                  </a:solidFill>
                  <a:latin typeface="TT Norms Bold"/>
                  <a:ea typeface="TT Norms Bold"/>
                  <a:cs typeface="TT Norms Bold"/>
                  <a:sym typeface="TT Norms Bold"/>
                </a:rPr>
                <a:t>Patient Empowerment and Self-care </a:t>
              </a:r>
            </a:p>
          </p:txBody>
        </p:sp>
      </p:grpSp>
      <p:sp>
        <p:nvSpPr>
          <p:cNvPr id="21" name="Freeform 21"/>
          <p:cNvSpPr/>
          <p:nvPr/>
        </p:nvSpPr>
        <p:spPr>
          <a:xfrm>
            <a:off x="429441" y="4861807"/>
            <a:ext cx="6046586" cy="4030073"/>
          </a:xfrm>
          <a:custGeom>
            <a:avLst/>
            <a:gdLst/>
            <a:ahLst/>
            <a:cxnLst/>
            <a:rect l="l" t="t" r="r" b="b"/>
            <a:pathLst>
              <a:path w="6046586" h="4030073">
                <a:moveTo>
                  <a:pt x="0" y="0"/>
                </a:moveTo>
                <a:lnTo>
                  <a:pt x="6046586" y="0"/>
                </a:lnTo>
                <a:lnTo>
                  <a:pt x="6046586" y="4030073"/>
                </a:lnTo>
                <a:lnTo>
                  <a:pt x="0" y="4030073"/>
                </a:lnTo>
                <a:lnTo>
                  <a:pt x="0" y="0"/>
                </a:lnTo>
                <a:close/>
              </a:path>
            </a:pathLst>
          </a:custGeom>
          <a:blipFill>
            <a:blip r:embed="rId7"/>
            <a:stretch>
              <a:fillRect/>
            </a:stretch>
          </a:blipFill>
        </p:spPr>
      </p:sp>
      <p:sp>
        <p:nvSpPr>
          <p:cNvPr id="22" name="TextBox 22"/>
          <p:cNvSpPr txBox="1"/>
          <p:nvPr/>
        </p:nvSpPr>
        <p:spPr>
          <a:xfrm>
            <a:off x="6681628" y="3913360"/>
            <a:ext cx="10577672" cy="512715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Pain management reduces the environmental impact of hospital admissions, imaging, surgery, pharmaceuticals and other interventions.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Physiotherapy:</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provides patients with the tools to manage their long-term pain through a biopsychosocial approach. </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offers a non-invasive approach to managing pain through a variety of evidence-based techniques to address both chronic and acute pain.</a:t>
            </a:r>
          </a:p>
        </p:txBody>
      </p:sp>
      <p:sp>
        <p:nvSpPr>
          <p:cNvPr id="23" name="TextBox 23"/>
          <p:cNvSpPr txBox="1"/>
          <p:nvPr/>
        </p:nvSpPr>
        <p:spPr>
          <a:xfrm>
            <a:off x="855230" y="2475406"/>
            <a:ext cx="4350178"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Pain Management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92254" y="163923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152525"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4" name="Freeform 4"/>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5" name="Freeform 5"/>
          <p:cNvSpPr/>
          <p:nvPr/>
        </p:nvSpPr>
        <p:spPr>
          <a:xfrm>
            <a:off x="3977445"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6" name="Freeform 6"/>
          <p:cNvSpPr/>
          <p:nvPr/>
        </p:nvSpPr>
        <p:spPr>
          <a:xfrm>
            <a:off x="4736880"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7" name="Freeform 7"/>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8" name="Freeform 8"/>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0" name="Freeform 10"/>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1" name="Freeform 11"/>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2" name="Freeform 12"/>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5"/>
            <a:stretch>
              <a:fillRect/>
            </a:stretch>
          </a:blipFill>
        </p:spPr>
      </p:sp>
      <p:sp>
        <p:nvSpPr>
          <p:cNvPr id="13" name="TextBox 13"/>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contribute to</a:t>
            </a:r>
          </a:p>
          <a:p>
            <a:pPr algn="l">
              <a:lnSpc>
                <a:spcPts val="5910"/>
              </a:lnSpc>
            </a:pPr>
            <a:r>
              <a:rPr lang="en-US" sz="4222" b="1">
                <a:solidFill>
                  <a:srgbClr val="FFFFFF"/>
                </a:solidFill>
                <a:latin typeface="TT Norms Bold"/>
                <a:ea typeface="TT Norms Bold"/>
                <a:cs typeface="TT Norms Bold"/>
                <a:sym typeface="TT Norms Bold"/>
              </a:rPr>
              <a:t>sustainable clinical practice through:</a:t>
            </a:r>
          </a:p>
        </p:txBody>
      </p:sp>
      <p:grpSp>
        <p:nvGrpSpPr>
          <p:cNvPr id="14" name="Group 14"/>
          <p:cNvGrpSpPr/>
          <p:nvPr/>
        </p:nvGrpSpPr>
        <p:grpSpPr>
          <a:xfrm>
            <a:off x="11520090" y="398697"/>
            <a:ext cx="2152372" cy="2143384"/>
            <a:chOff x="0" y="0"/>
            <a:chExt cx="2869830" cy="2857845"/>
          </a:xfrm>
        </p:grpSpPr>
        <p:grpSp>
          <p:nvGrpSpPr>
            <p:cNvPr id="15" name="Group 15"/>
            <p:cNvGrpSpPr/>
            <p:nvPr/>
          </p:nvGrpSpPr>
          <p:grpSpPr>
            <a:xfrm>
              <a:off x="1881" y="0"/>
              <a:ext cx="2863772" cy="1865564"/>
              <a:chOff x="0" y="0"/>
              <a:chExt cx="1052925" cy="685913"/>
            </a:xfrm>
          </p:grpSpPr>
          <p:sp>
            <p:nvSpPr>
              <p:cNvPr id="16" name="Freeform 16"/>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90AEB0"/>
              </a:solidFill>
            </p:spPr>
          </p:sp>
          <p:sp>
            <p:nvSpPr>
              <p:cNvPr id="17" name="TextBox 17"/>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18" name="Group 18"/>
            <p:cNvGrpSpPr/>
            <p:nvPr/>
          </p:nvGrpSpPr>
          <p:grpSpPr>
            <a:xfrm>
              <a:off x="6058" y="1865564"/>
              <a:ext cx="2863772" cy="992281"/>
              <a:chOff x="0" y="0"/>
              <a:chExt cx="1052925" cy="364833"/>
            </a:xfrm>
          </p:grpSpPr>
          <p:sp>
            <p:nvSpPr>
              <p:cNvPr id="19" name="Freeform 19"/>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20" name="TextBox 20"/>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21" name="Freeform 21"/>
            <p:cNvSpPr/>
            <p:nvPr/>
          </p:nvSpPr>
          <p:spPr>
            <a:xfrm>
              <a:off x="0" y="28469"/>
              <a:ext cx="2865653" cy="1837095"/>
            </a:xfrm>
            <a:custGeom>
              <a:avLst/>
              <a:gdLst/>
              <a:ahLst/>
              <a:cxnLst/>
              <a:rect l="l" t="t" r="r" b="b"/>
              <a:pathLst>
                <a:path w="2865653" h="1837095">
                  <a:moveTo>
                    <a:pt x="0" y="0"/>
                  </a:moveTo>
                  <a:lnTo>
                    <a:pt x="2865653" y="0"/>
                  </a:lnTo>
                  <a:lnTo>
                    <a:pt x="2865653" y="1837095"/>
                  </a:lnTo>
                  <a:lnTo>
                    <a:pt x="0" y="1837095"/>
                  </a:lnTo>
                  <a:lnTo>
                    <a:pt x="0" y="0"/>
                  </a:lnTo>
                  <a:close/>
                </a:path>
              </a:pathLst>
            </a:custGeom>
            <a:blipFill>
              <a:blip r:embed="rId6"/>
              <a:stretch>
                <a:fillRect t="-3364" b="-3364"/>
              </a:stretch>
            </a:blipFill>
          </p:spPr>
        </p:sp>
        <p:sp>
          <p:nvSpPr>
            <p:cNvPr id="22" name="TextBox 22"/>
            <p:cNvSpPr txBox="1"/>
            <p:nvPr/>
          </p:nvSpPr>
          <p:spPr>
            <a:xfrm>
              <a:off x="6058" y="1836989"/>
              <a:ext cx="2859596" cy="984662"/>
            </a:xfrm>
            <a:prstGeom prst="rect">
              <a:avLst/>
            </a:prstGeom>
          </p:spPr>
          <p:txBody>
            <a:bodyPr lIns="0" tIns="0" rIns="0" bIns="0" rtlCol="0" anchor="t">
              <a:spAutoFit/>
            </a:bodyPr>
            <a:lstStyle/>
            <a:p>
              <a:pPr algn="ctr">
                <a:lnSpc>
                  <a:spcPts val="2079"/>
                </a:lnSpc>
              </a:pPr>
              <a:r>
                <a:rPr lang="en-US" sz="1485" b="1">
                  <a:solidFill>
                    <a:srgbClr val="FDFDFC"/>
                  </a:solidFill>
                  <a:latin typeface="TT Norms Bold"/>
                  <a:ea typeface="TT Norms Bold"/>
                  <a:cs typeface="TT Norms Bold"/>
                  <a:sym typeface="TT Norms Bold"/>
                </a:rPr>
                <a:t>#2</a:t>
              </a:r>
            </a:p>
            <a:p>
              <a:pPr marL="0" lvl="0" indent="0" algn="ctr">
                <a:lnSpc>
                  <a:spcPts val="2079"/>
                </a:lnSpc>
              </a:pPr>
              <a:r>
                <a:rPr lang="en-US" sz="1485" b="1">
                  <a:solidFill>
                    <a:srgbClr val="FDFDFC"/>
                  </a:solidFill>
                  <a:latin typeface="TT Norms Bold"/>
                  <a:ea typeface="TT Norms Bold"/>
                  <a:cs typeface="TT Norms Bold"/>
                  <a:sym typeface="TT Norms Bold"/>
                </a:rPr>
                <a:t>Patient Empowerment and Self-care </a:t>
              </a:r>
            </a:p>
          </p:txBody>
        </p:sp>
      </p:grpSp>
      <p:sp>
        <p:nvSpPr>
          <p:cNvPr id="23" name="Freeform 23">
            <a:hlinkClick r:id="rId7" tooltip="https://www.ucanact.org"/>
          </p:cNvPr>
          <p:cNvSpPr/>
          <p:nvPr/>
        </p:nvSpPr>
        <p:spPr>
          <a:xfrm>
            <a:off x="227531" y="3663446"/>
            <a:ext cx="6308216" cy="6308216"/>
          </a:xfrm>
          <a:custGeom>
            <a:avLst/>
            <a:gdLst/>
            <a:ahLst/>
            <a:cxnLst/>
            <a:rect l="l" t="t" r="r" b="b"/>
            <a:pathLst>
              <a:path w="6308216" h="6308216">
                <a:moveTo>
                  <a:pt x="0" y="0"/>
                </a:moveTo>
                <a:lnTo>
                  <a:pt x="6308216" y="0"/>
                </a:lnTo>
                <a:lnTo>
                  <a:pt x="6308216" y="6308215"/>
                </a:lnTo>
                <a:lnTo>
                  <a:pt x="0" y="6308215"/>
                </a:lnTo>
                <a:lnTo>
                  <a:pt x="0" y="0"/>
                </a:lnTo>
                <a:close/>
              </a:path>
            </a:pathLst>
          </a:custGeom>
          <a:blipFill>
            <a:blip r:embed="rId8"/>
            <a:stretch>
              <a:fillRect/>
            </a:stretch>
          </a:blipFill>
        </p:spPr>
      </p:sp>
      <p:sp>
        <p:nvSpPr>
          <p:cNvPr id="24" name="TextBox 24"/>
          <p:cNvSpPr txBox="1"/>
          <p:nvPr/>
        </p:nvSpPr>
        <p:spPr>
          <a:xfrm>
            <a:off x="6681628" y="4225402"/>
            <a:ext cx="10577672" cy="461280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40% of cancers could be prevented by modifying key risk factors and implementing evidence-based prevention strategies.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Promotion of physical activity is an evidence-based strategy for primary, secondary and tertiary cancer prevention.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Encouraging participation in physical activity is a tool for health promotion.</a:t>
            </a:r>
          </a:p>
          <a:p>
            <a:pPr algn="l">
              <a:lnSpc>
                <a:spcPts val="4051"/>
              </a:lnSpc>
              <a:spcBef>
                <a:spcPct val="0"/>
              </a:spcBef>
            </a:pPr>
            <a:endParaRPr lang="en-US" sz="2893">
              <a:solidFill>
                <a:srgbClr val="000000"/>
              </a:solidFill>
              <a:latin typeface="TT Norms"/>
              <a:ea typeface="TT Norms"/>
              <a:cs typeface="TT Norms"/>
              <a:sym typeface="TT Norms"/>
            </a:endParaRPr>
          </a:p>
        </p:txBody>
      </p:sp>
      <p:sp>
        <p:nvSpPr>
          <p:cNvPr id="25" name="TextBox 25"/>
          <p:cNvSpPr txBox="1"/>
          <p:nvPr/>
        </p:nvSpPr>
        <p:spPr>
          <a:xfrm>
            <a:off x="855230" y="2209297"/>
            <a:ext cx="7011710" cy="1216024"/>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Promotion of Physical Activity</a:t>
            </a:r>
          </a:p>
          <a:p>
            <a:pPr algn="l">
              <a:lnSpc>
                <a:spcPts val="4900"/>
              </a:lnSpc>
            </a:pPr>
            <a:r>
              <a:rPr lang="en-US" sz="3500" b="1">
                <a:solidFill>
                  <a:srgbClr val="000000"/>
                </a:solidFill>
                <a:latin typeface="TT Norms Bold"/>
                <a:ea typeface="TT Norms Bold"/>
                <a:cs typeface="TT Norms Bold"/>
                <a:sym typeface="TT Norms Bold"/>
              </a:rPr>
              <a:t>for Cancer Prevention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92254" y="163923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152525"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4" name="Freeform 4"/>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5" name="Freeform 5"/>
          <p:cNvSpPr/>
          <p:nvPr/>
        </p:nvSpPr>
        <p:spPr>
          <a:xfrm>
            <a:off x="3977445"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6" name="Freeform 6"/>
          <p:cNvSpPr/>
          <p:nvPr/>
        </p:nvSpPr>
        <p:spPr>
          <a:xfrm>
            <a:off x="3977445" y="163923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7" name="Freeform 7"/>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8" name="Freeform 8"/>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0" name="Freeform 10"/>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1" name="Freeform 11"/>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2" name="Freeform 12"/>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5"/>
            <a:stretch>
              <a:fillRect/>
            </a:stretch>
          </a:blipFill>
        </p:spPr>
      </p:sp>
      <p:sp>
        <p:nvSpPr>
          <p:cNvPr id="13" name="TextBox 13"/>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contribute to</a:t>
            </a:r>
          </a:p>
          <a:p>
            <a:pPr algn="l">
              <a:lnSpc>
                <a:spcPts val="5910"/>
              </a:lnSpc>
            </a:pPr>
            <a:r>
              <a:rPr lang="en-US" sz="4222" b="1">
                <a:solidFill>
                  <a:srgbClr val="FFFFFF"/>
                </a:solidFill>
                <a:latin typeface="TT Norms Bold"/>
                <a:ea typeface="TT Norms Bold"/>
                <a:cs typeface="TT Norms Bold"/>
                <a:sym typeface="TT Norms Bold"/>
              </a:rPr>
              <a:t>sustainable clinical practice through:</a:t>
            </a:r>
          </a:p>
        </p:txBody>
      </p:sp>
      <p:grpSp>
        <p:nvGrpSpPr>
          <p:cNvPr id="14" name="Group 14"/>
          <p:cNvGrpSpPr/>
          <p:nvPr/>
        </p:nvGrpSpPr>
        <p:grpSpPr>
          <a:xfrm>
            <a:off x="11520090" y="398697"/>
            <a:ext cx="2152372" cy="2143384"/>
            <a:chOff x="0" y="0"/>
            <a:chExt cx="2869830" cy="2857845"/>
          </a:xfrm>
        </p:grpSpPr>
        <p:grpSp>
          <p:nvGrpSpPr>
            <p:cNvPr id="15" name="Group 15"/>
            <p:cNvGrpSpPr/>
            <p:nvPr/>
          </p:nvGrpSpPr>
          <p:grpSpPr>
            <a:xfrm>
              <a:off x="1881" y="0"/>
              <a:ext cx="2863772" cy="1865564"/>
              <a:chOff x="0" y="0"/>
              <a:chExt cx="1052925" cy="685913"/>
            </a:xfrm>
          </p:grpSpPr>
          <p:sp>
            <p:nvSpPr>
              <p:cNvPr id="16" name="Freeform 16"/>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90AEB0"/>
              </a:solidFill>
            </p:spPr>
          </p:sp>
          <p:sp>
            <p:nvSpPr>
              <p:cNvPr id="17" name="TextBox 17"/>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18" name="Group 18"/>
            <p:cNvGrpSpPr/>
            <p:nvPr/>
          </p:nvGrpSpPr>
          <p:grpSpPr>
            <a:xfrm>
              <a:off x="6058" y="1865564"/>
              <a:ext cx="2863772" cy="992281"/>
              <a:chOff x="0" y="0"/>
              <a:chExt cx="1052925" cy="364833"/>
            </a:xfrm>
          </p:grpSpPr>
          <p:sp>
            <p:nvSpPr>
              <p:cNvPr id="19" name="Freeform 19"/>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20" name="TextBox 20"/>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21" name="Freeform 21"/>
            <p:cNvSpPr/>
            <p:nvPr/>
          </p:nvSpPr>
          <p:spPr>
            <a:xfrm>
              <a:off x="0" y="28469"/>
              <a:ext cx="2865653" cy="1837095"/>
            </a:xfrm>
            <a:custGeom>
              <a:avLst/>
              <a:gdLst/>
              <a:ahLst/>
              <a:cxnLst/>
              <a:rect l="l" t="t" r="r" b="b"/>
              <a:pathLst>
                <a:path w="2865653" h="1837095">
                  <a:moveTo>
                    <a:pt x="0" y="0"/>
                  </a:moveTo>
                  <a:lnTo>
                    <a:pt x="2865653" y="0"/>
                  </a:lnTo>
                  <a:lnTo>
                    <a:pt x="2865653" y="1837095"/>
                  </a:lnTo>
                  <a:lnTo>
                    <a:pt x="0" y="1837095"/>
                  </a:lnTo>
                  <a:lnTo>
                    <a:pt x="0" y="0"/>
                  </a:lnTo>
                  <a:close/>
                </a:path>
              </a:pathLst>
            </a:custGeom>
            <a:blipFill>
              <a:blip r:embed="rId6"/>
              <a:stretch>
                <a:fillRect t="-3364" b="-3364"/>
              </a:stretch>
            </a:blipFill>
          </p:spPr>
        </p:sp>
        <p:sp>
          <p:nvSpPr>
            <p:cNvPr id="22" name="TextBox 22"/>
            <p:cNvSpPr txBox="1"/>
            <p:nvPr/>
          </p:nvSpPr>
          <p:spPr>
            <a:xfrm>
              <a:off x="6058" y="1836989"/>
              <a:ext cx="2859596" cy="984662"/>
            </a:xfrm>
            <a:prstGeom prst="rect">
              <a:avLst/>
            </a:prstGeom>
          </p:spPr>
          <p:txBody>
            <a:bodyPr lIns="0" tIns="0" rIns="0" bIns="0" rtlCol="0" anchor="t">
              <a:spAutoFit/>
            </a:bodyPr>
            <a:lstStyle/>
            <a:p>
              <a:pPr algn="ctr">
                <a:lnSpc>
                  <a:spcPts val="2079"/>
                </a:lnSpc>
              </a:pPr>
              <a:r>
                <a:rPr lang="en-US" sz="1485" b="1">
                  <a:solidFill>
                    <a:srgbClr val="FDFDFC"/>
                  </a:solidFill>
                  <a:latin typeface="TT Norms Bold"/>
                  <a:ea typeface="TT Norms Bold"/>
                  <a:cs typeface="TT Norms Bold"/>
                  <a:sym typeface="TT Norms Bold"/>
                </a:rPr>
                <a:t>#2</a:t>
              </a:r>
            </a:p>
            <a:p>
              <a:pPr marL="0" lvl="0" indent="0" algn="ctr">
                <a:lnSpc>
                  <a:spcPts val="2079"/>
                </a:lnSpc>
              </a:pPr>
              <a:r>
                <a:rPr lang="en-US" sz="1485" b="1">
                  <a:solidFill>
                    <a:srgbClr val="FDFDFC"/>
                  </a:solidFill>
                  <a:latin typeface="TT Norms Bold"/>
                  <a:ea typeface="TT Norms Bold"/>
                  <a:cs typeface="TT Norms Bold"/>
                  <a:sym typeface="TT Norms Bold"/>
                </a:rPr>
                <a:t>Patient Empowerment and Self-care </a:t>
              </a:r>
            </a:p>
          </p:txBody>
        </p:sp>
      </p:grpSp>
      <p:sp>
        <p:nvSpPr>
          <p:cNvPr id="23" name="Freeform 23">
            <a:hlinkClick r:id="rId7" tooltip="https://youtu.be/FhUBq3wLXfU"/>
          </p:cNvPr>
          <p:cNvSpPr/>
          <p:nvPr/>
        </p:nvSpPr>
        <p:spPr>
          <a:xfrm>
            <a:off x="623098" y="4896442"/>
            <a:ext cx="6708692" cy="3842223"/>
          </a:xfrm>
          <a:custGeom>
            <a:avLst/>
            <a:gdLst/>
            <a:ahLst/>
            <a:cxnLst/>
            <a:rect l="l" t="t" r="r" b="b"/>
            <a:pathLst>
              <a:path w="6708692" h="3842223">
                <a:moveTo>
                  <a:pt x="0" y="0"/>
                </a:moveTo>
                <a:lnTo>
                  <a:pt x="6708693" y="0"/>
                </a:lnTo>
                <a:lnTo>
                  <a:pt x="6708693" y="3842223"/>
                </a:lnTo>
                <a:lnTo>
                  <a:pt x="0" y="3842223"/>
                </a:lnTo>
                <a:lnTo>
                  <a:pt x="0" y="0"/>
                </a:lnTo>
                <a:close/>
              </a:path>
            </a:pathLst>
          </a:custGeom>
          <a:blipFill>
            <a:blip r:embed="rId8"/>
            <a:stretch>
              <a:fillRect l="-6890" r="-7654"/>
            </a:stretch>
          </a:blipFill>
        </p:spPr>
      </p:sp>
      <p:sp>
        <p:nvSpPr>
          <p:cNvPr id="24" name="TextBox 24"/>
          <p:cNvSpPr txBox="1"/>
          <p:nvPr/>
        </p:nvSpPr>
        <p:spPr>
          <a:xfrm>
            <a:off x="7434126" y="3616798"/>
            <a:ext cx="9696613" cy="567960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Chronic Obstructive Pulmonary Disease (COPD) poses a significant global health burden, with the overall burden projected to increase.</a:t>
            </a:r>
          </a:p>
          <a:p>
            <a:pPr algn="l">
              <a:lnSpc>
                <a:spcPts val="223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Physiotherapy has a crucial role in managing COPD and other lung conditions through exercise training, breathing techniques and pulmonary rehabilitation which improves dyspnoea, exercise capacity and health related quality of life.</a:t>
            </a:r>
          </a:p>
          <a:p>
            <a:pPr algn="l">
              <a:lnSpc>
                <a:spcPts val="223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Physiotherapists can consider green inhaler options when prescribing or recommending for prescribing.</a:t>
            </a:r>
          </a:p>
        </p:txBody>
      </p:sp>
      <p:sp>
        <p:nvSpPr>
          <p:cNvPr id="25" name="TextBox 25"/>
          <p:cNvSpPr txBox="1"/>
          <p:nvPr/>
        </p:nvSpPr>
        <p:spPr>
          <a:xfrm>
            <a:off x="855230" y="2209297"/>
            <a:ext cx="7011710" cy="1216024"/>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Pulmonary rehabilitation and COPD management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92254" y="163923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152525"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4" name="Freeform 4"/>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5" name="Freeform 5"/>
          <p:cNvSpPr/>
          <p:nvPr/>
        </p:nvSpPr>
        <p:spPr>
          <a:xfrm>
            <a:off x="3977445"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6" name="Freeform 6"/>
          <p:cNvSpPr/>
          <p:nvPr/>
        </p:nvSpPr>
        <p:spPr>
          <a:xfrm>
            <a:off x="3977445" y="163923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7" name="Freeform 7"/>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8" name="Freeform 8"/>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0" name="Freeform 10"/>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1" name="Freeform 11"/>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2" name="Freeform 12"/>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5"/>
            <a:stretch>
              <a:fillRect/>
            </a:stretch>
          </a:blipFill>
        </p:spPr>
      </p:sp>
      <p:sp>
        <p:nvSpPr>
          <p:cNvPr id="13" name="TextBox 13"/>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contribute to</a:t>
            </a:r>
          </a:p>
          <a:p>
            <a:pPr algn="l">
              <a:lnSpc>
                <a:spcPts val="5910"/>
              </a:lnSpc>
            </a:pPr>
            <a:r>
              <a:rPr lang="en-US" sz="4222" b="1">
                <a:solidFill>
                  <a:srgbClr val="FFFFFF"/>
                </a:solidFill>
                <a:latin typeface="TT Norms Bold"/>
                <a:ea typeface="TT Norms Bold"/>
                <a:cs typeface="TT Norms Bold"/>
                <a:sym typeface="TT Norms Bold"/>
              </a:rPr>
              <a:t>sustainable clinical practice through:</a:t>
            </a:r>
          </a:p>
        </p:txBody>
      </p:sp>
      <p:grpSp>
        <p:nvGrpSpPr>
          <p:cNvPr id="14" name="Group 14"/>
          <p:cNvGrpSpPr/>
          <p:nvPr/>
        </p:nvGrpSpPr>
        <p:grpSpPr>
          <a:xfrm>
            <a:off x="11520090" y="398697"/>
            <a:ext cx="2152372" cy="2143384"/>
            <a:chOff x="0" y="0"/>
            <a:chExt cx="2869830" cy="2857845"/>
          </a:xfrm>
        </p:grpSpPr>
        <p:grpSp>
          <p:nvGrpSpPr>
            <p:cNvPr id="15" name="Group 15"/>
            <p:cNvGrpSpPr/>
            <p:nvPr/>
          </p:nvGrpSpPr>
          <p:grpSpPr>
            <a:xfrm>
              <a:off x="1881" y="0"/>
              <a:ext cx="2863772" cy="1865564"/>
              <a:chOff x="0" y="0"/>
              <a:chExt cx="1052925" cy="685913"/>
            </a:xfrm>
          </p:grpSpPr>
          <p:sp>
            <p:nvSpPr>
              <p:cNvPr id="16" name="Freeform 16"/>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90AEB0"/>
              </a:solidFill>
            </p:spPr>
          </p:sp>
          <p:sp>
            <p:nvSpPr>
              <p:cNvPr id="17" name="TextBox 17"/>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18" name="Group 18"/>
            <p:cNvGrpSpPr/>
            <p:nvPr/>
          </p:nvGrpSpPr>
          <p:grpSpPr>
            <a:xfrm>
              <a:off x="6058" y="1865564"/>
              <a:ext cx="2863772" cy="992281"/>
              <a:chOff x="0" y="0"/>
              <a:chExt cx="1052925" cy="364833"/>
            </a:xfrm>
          </p:grpSpPr>
          <p:sp>
            <p:nvSpPr>
              <p:cNvPr id="19" name="Freeform 19"/>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20" name="TextBox 20"/>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21" name="Freeform 21"/>
            <p:cNvSpPr/>
            <p:nvPr/>
          </p:nvSpPr>
          <p:spPr>
            <a:xfrm>
              <a:off x="0" y="28469"/>
              <a:ext cx="2865653" cy="1837095"/>
            </a:xfrm>
            <a:custGeom>
              <a:avLst/>
              <a:gdLst/>
              <a:ahLst/>
              <a:cxnLst/>
              <a:rect l="l" t="t" r="r" b="b"/>
              <a:pathLst>
                <a:path w="2865653" h="1837095">
                  <a:moveTo>
                    <a:pt x="0" y="0"/>
                  </a:moveTo>
                  <a:lnTo>
                    <a:pt x="2865653" y="0"/>
                  </a:lnTo>
                  <a:lnTo>
                    <a:pt x="2865653" y="1837095"/>
                  </a:lnTo>
                  <a:lnTo>
                    <a:pt x="0" y="1837095"/>
                  </a:lnTo>
                  <a:lnTo>
                    <a:pt x="0" y="0"/>
                  </a:lnTo>
                  <a:close/>
                </a:path>
              </a:pathLst>
            </a:custGeom>
            <a:blipFill>
              <a:blip r:embed="rId6"/>
              <a:stretch>
                <a:fillRect t="-3364" b="-3364"/>
              </a:stretch>
            </a:blipFill>
          </p:spPr>
        </p:sp>
        <p:sp>
          <p:nvSpPr>
            <p:cNvPr id="22" name="TextBox 22"/>
            <p:cNvSpPr txBox="1"/>
            <p:nvPr/>
          </p:nvSpPr>
          <p:spPr>
            <a:xfrm>
              <a:off x="6058" y="1836989"/>
              <a:ext cx="2859596" cy="984662"/>
            </a:xfrm>
            <a:prstGeom prst="rect">
              <a:avLst/>
            </a:prstGeom>
          </p:spPr>
          <p:txBody>
            <a:bodyPr lIns="0" tIns="0" rIns="0" bIns="0" rtlCol="0" anchor="t">
              <a:spAutoFit/>
            </a:bodyPr>
            <a:lstStyle/>
            <a:p>
              <a:pPr algn="ctr">
                <a:lnSpc>
                  <a:spcPts val="2079"/>
                </a:lnSpc>
              </a:pPr>
              <a:r>
                <a:rPr lang="en-US" sz="1485" b="1">
                  <a:solidFill>
                    <a:srgbClr val="FDFDFC"/>
                  </a:solidFill>
                  <a:latin typeface="TT Norms Bold"/>
                  <a:ea typeface="TT Norms Bold"/>
                  <a:cs typeface="TT Norms Bold"/>
                  <a:sym typeface="TT Norms Bold"/>
                </a:rPr>
                <a:t>#2</a:t>
              </a:r>
            </a:p>
            <a:p>
              <a:pPr marL="0" lvl="0" indent="0" algn="ctr">
                <a:lnSpc>
                  <a:spcPts val="2079"/>
                </a:lnSpc>
              </a:pPr>
              <a:r>
                <a:rPr lang="en-US" sz="1485" b="1">
                  <a:solidFill>
                    <a:srgbClr val="FDFDFC"/>
                  </a:solidFill>
                  <a:latin typeface="TT Norms Bold"/>
                  <a:ea typeface="TT Norms Bold"/>
                  <a:cs typeface="TT Norms Bold"/>
                  <a:sym typeface="TT Norms Bold"/>
                </a:rPr>
                <a:t>Patient Empowerment and Self-care </a:t>
              </a:r>
            </a:p>
          </p:txBody>
        </p:sp>
      </p:grpSp>
      <p:sp>
        <p:nvSpPr>
          <p:cNvPr id="23" name="Freeform 23"/>
          <p:cNvSpPr/>
          <p:nvPr/>
        </p:nvSpPr>
        <p:spPr>
          <a:xfrm>
            <a:off x="2000742" y="3784734"/>
            <a:ext cx="3958793" cy="3825734"/>
          </a:xfrm>
          <a:custGeom>
            <a:avLst/>
            <a:gdLst/>
            <a:ahLst/>
            <a:cxnLst/>
            <a:rect l="l" t="t" r="r" b="b"/>
            <a:pathLst>
              <a:path w="3958793" h="3825734">
                <a:moveTo>
                  <a:pt x="0" y="0"/>
                </a:moveTo>
                <a:lnTo>
                  <a:pt x="3958793" y="0"/>
                </a:lnTo>
                <a:lnTo>
                  <a:pt x="3958793" y="3825734"/>
                </a:lnTo>
                <a:lnTo>
                  <a:pt x="0" y="3825734"/>
                </a:lnTo>
                <a:lnTo>
                  <a:pt x="0" y="0"/>
                </a:lnTo>
                <a:close/>
              </a:path>
            </a:pathLst>
          </a:custGeom>
          <a:blipFill>
            <a:blip r:embed="rId7"/>
            <a:stretch>
              <a:fillRect l="-169741" t="-26669" r="-6516" b="-16263"/>
            </a:stretch>
          </a:blipFill>
        </p:spPr>
      </p:sp>
      <p:sp>
        <p:nvSpPr>
          <p:cNvPr id="24" name="TextBox 24"/>
          <p:cNvSpPr txBox="1"/>
          <p:nvPr/>
        </p:nvSpPr>
        <p:spPr>
          <a:xfrm>
            <a:off x="6450140" y="4131148"/>
            <a:ext cx="10809160" cy="512715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Physiotherapists design and supervise individualised exercise programmes to improve cardiovascular fitness, endurance, muscle strength and flexibility and provide a safe progression of physical activity.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Physiotherapists support recovery, improve quality of life and reduce the risk of future cardiac events through:</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Exercise prescription and supervision.</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Risk factor modification and education. </a:t>
            </a:r>
          </a:p>
          <a:p>
            <a:pPr algn="l">
              <a:lnSpc>
                <a:spcPts val="4051"/>
              </a:lnSpc>
              <a:spcBef>
                <a:spcPct val="0"/>
              </a:spcBef>
            </a:pPr>
            <a:endParaRPr lang="en-US" sz="2893">
              <a:solidFill>
                <a:srgbClr val="000000"/>
              </a:solidFill>
              <a:latin typeface="TT Norms"/>
              <a:ea typeface="TT Norms"/>
              <a:cs typeface="TT Norms"/>
              <a:sym typeface="TT Norms"/>
            </a:endParaRPr>
          </a:p>
        </p:txBody>
      </p:sp>
      <p:sp>
        <p:nvSpPr>
          <p:cNvPr id="25" name="TextBox 25"/>
          <p:cNvSpPr txBox="1"/>
          <p:nvPr/>
        </p:nvSpPr>
        <p:spPr>
          <a:xfrm>
            <a:off x="855230" y="2455800"/>
            <a:ext cx="7011710"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Cardiovascular Rehabilitation </a:t>
            </a:r>
          </a:p>
        </p:txBody>
      </p:sp>
      <p:sp>
        <p:nvSpPr>
          <p:cNvPr id="26" name="Freeform 26"/>
          <p:cNvSpPr/>
          <p:nvPr/>
        </p:nvSpPr>
        <p:spPr>
          <a:xfrm>
            <a:off x="1998048" y="7610468"/>
            <a:ext cx="3958793" cy="1802845"/>
          </a:xfrm>
          <a:custGeom>
            <a:avLst/>
            <a:gdLst/>
            <a:ahLst/>
            <a:cxnLst/>
            <a:rect l="l" t="t" r="r" b="b"/>
            <a:pathLst>
              <a:path w="3958793" h="1802845">
                <a:moveTo>
                  <a:pt x="0" y="0"/>
                </a:moveTo>
                <a:lnTo>
                  <a:pt x="3958793" y="0"/>
                </a:lnTo>
                <a:lnTo>
                  <a:pt x="3958793" y="1802846"/>
                </a:lnTo>
                <a:lnTo>
                  <a:pt x="0" y="1802846"/>
                </a:lnTo>
                <a:lnTo>
                  <a:pt x="0" y="0"/>
                </a:lnTo>
                <a:close/>
              </a:path>
            </a:pathLst>
          </a:custGeom>
          <a:blipFill>
            <a:blip r:embed="rId7"/>
            <a:stretch>
              <a:fillRect l="-7700" t="-70277" r="-99514" b="-57229"/>
            </a:stretch>
          </a:blipFill>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254504"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792254" y="163923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1152525"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5" name="Freeform 5"/>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6" name="Freeform 6"/>
          <p:cNvSpPr/>
          <p:nvPr/>
        </p:nvSpPr>
        <p:spPr>
          <a:xfrm>
            <a:off x="3977445"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7" name="Freeform 7"/>
          <p:cNvSpPr/>
          <p:nvPr/>
        </p:nvSpPr>
        <p:spPr>
          <a:xfrm>
            <a:off x="3977445" y="163923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8" name="Freeform 8"/>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0" name="Freeform 10"/>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1" name="Freeform 11"/>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2" name="Freeform 12"/>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3" name="Freeform 13"/>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5"/>
            <a:stretch>
              <a:fillRect/>
            </a:stretch>
          </a:blipFill>
        </p:spPr>
      </p:sp>
      <p:sp>
        <p:nvSpPr>
          <p:cNvPr id="14" name="TextBox 14"/>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contribute to</a:t>
            </a:r>
          </a:p>
          <a:p>
            <a:pPr algn="l">
              <a:lnSpc>
                <a:spcPts val="5910"/>
              </a:lnSpc>
            </a:pPr>
            <a:r>
              <a:rPr lang="en-US" sz="4222" b="1">
                <a:solidFill>
                  <a:srgbClr val="FFFFFF"/>
                </a:solidFill>
                <a:latin typeface="TT Norms Bold"/>
                <a:ea typeface="TT Norms Bold"/>
                <a:cs typeface="TT Norms Bold"/>
                <a:sym typeface="TT Norms Bold"/>
              </a:rPr>
              <a:t>sustainable clinical practice through:</a:t>
            </a:r>
          </a:p>
        </p:txBody>
      </p:sp>
      <p:grpSp>
        <p:nvGrpSpPr>
          <p:cNvPr id="15" name="Group 15"/>
          <p:cNvGrpSpPr/>
          <p:nvPr/>
        </p:nvGrpSpPr>
        <p:grpSpPr>
          <a:xfrm>
            <a:off x="11520090" y="398697"/>
            <a:ext cx="2152372" cy="2143384"/>
            <a:chOff x="0" y="0"/>
            <a:chExt cx="2869830" cy="2857845"/>
          </a:xfrm>
        </p:grpSpPr>
        <p:grpSp>
          <p:nvGrpSpPr>
            <p:cNvPr id="16" name="Group 16"/>
            <p:cNvGrpSpPr/>
            <p:nvPr/>
          </p:nvGrpSpPr>
          <p:grpSpPr>
            <a:xfrm>
              <a:off x="1881" y="0"/>
              <a:ext cx="2863772" cy="1865564"/>
              <a:chOff x="0" y="0"/>
              <a:chExt cx="1052925" cy="685913"/>
            </a:xfrm>
          </p:grpSpPr>
          <p:sp>
            <p:nvSpPr>
              <p:cNvPr id="17" name="Freeform 17"/>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90AEB0"/>
              </a:solidFill>
            </p:spPr>
          </p:sp>
          <p:sp>
            <p:nvSpPr>
              <p:cNvPr id="18" name="TextBox 18"/>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19" name="Group 19"/>
            <p:cNvGrpSpPr/>
            <p:nvPr/>
          </p:nvGrpSpPr>
          <p:grpSpPr>
            <a:xfrm>
              <a:off x="6058" y="1865564"/>
              <a:ext cx="2863772" cy="992281"/>
              <a:chOff x="0" y="0"/>
              <a:chExt cx="1052925" cy="364833"/>
            </a:xfrm>
          </p:grpSpPr>
          <p:sp>
            <p:nvSpPr>
              <p:cNvPr id="20" name="Freeform 20"/>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21" name="TextBox 21"/>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22" name="Freeform 22"/>
            <p:cNvSpPr/>
            <p:nvPr/>
          </p:nvSpPr>
          <p:spPr>
            <a:xfrm>
              <a:off x="0" y="28469"/>
              <a:ext cx="2865653" cy="1837095"/>
            </a:xfrm>
            <a:custGeom>
              <a:avLst/>
              <a:gdLst/>
              <a:ahLst/>
              <a:cxnLst/>
              <a:rect l="l" t="t" r="r" b="b"/>
              <a:pathLst>
                <a:path w="2865653" h="1837095">
                  <a:moveTo>
                    <a:pt x="0" y="0"/>
                  </a:moveTo>
                  <a:lnTo>
                    <a:pt x="2865653" y="0"/>
                  </a:lnTo>
                  <a:lnTo>
                    <a:pt x="2865653" y="1837095"/>
                  </a:lnTo>
                  <a:lnTo>
                    <a:pt x="0" y="1837095"/>
                  </a:lnTo>
                  <a:lnTo>
                    <a:pt x="0" y="0"/>
                  </a:lnTo>
                  <a:close/>
                </a:path>
              </a:pathLst>
            </a:custGeom>
            <a:blipFill>
              <a:blip r:embed="rId6"/>
              <a:stretch>
                <a:fillRect t="-3364" b="-3364"/>
              </a:stretch>
            </a:blipFill>
          </p:spPr>
        </p:sp>
        <p:sp>
          <p:nvSpPr>
            <p:cNvPr id="23" name="TextBox 23"/>
            <p:cNvSpPr txBox="1"/>
            <p:nvPr/>
          </p:nvSpPr>
          <p:spPr>
            <a:xfrm>
              <a:off x="6058" y="1836989"/>
              <a:ext cx="2859596" cy="984662"/>
            </a:xfrm>
            <a:prstGeom prst="rect">
              <a:avLst/>
            </a:prstGeom>
          </p:spPr>
          <p:txBody>
            <a:bodyPr lIns="0" tIns="0" rIns="0" bIns="0" rtlCol="0" anchor="t">
              <a:spAutoFit/>
            </a:bodyPr>
            <a:lstStyle/>
            <a:p>
              <a:pPr algn="ctr">
                <a:lnSpc>
                  <a:spcPts val="2079"/>
                </a:lnSpc>
              </a:pPr>
              <a:r>
                <a:rPr lang="en-US" sz="1485" b="1">
                  <a:solidFill>
                    <a:srgbClr val="FDFDFC"/>
                  </a:solidFill>
                  <a:latin typeface="TT Norms Bold"/>
                  <a:ea typeface="TT Norms Bold"/>
                  <a:cs typeface="TT Norms Bold"/>
                  <a:sym typeface="TT Norms Bold"/>
                </a:rPr>
                <a:t>#2</a:t>
              </a:r>
            </a:p>
            <a:p>
              <a:pPr marL="0" lvl="0" indent="0" algn="ctr">
                <a:lnSpc>
                  <a:spcPts val="2079"/>
                </a:lnSpc>
              </a:pPr>
              <a:r>
                <a:rPr lang="en-US" sz="1485" b="1">
                  <a:solidFill>
                    <a:srgbClr val="FDFDFC"/>
                  </a:solidFill>
                  <a:latin typeface="TT Norms Bold"/>
                  <a:ea typeface="TT Norms Bold"/>
                  <a:cs typeface="TT Norms Bold"/>
                  <a:sym typeface="TT Norms Bold"/>
                </a:rPr>
                <a:t>Patient Empowerment and Self-care </a:t>
              </a:r>
            </a:p>
          </p:txBody>
        </p:sp>
      </p:grpSp>
      <p:sp>
        <p:nvSpPr>
          <p:cNvPr id="24" name="Freeform 24">
            <a:hlinkClick r:id="rId7" tooltip="https://youtu.be/FhUBq3wLXfU"/>
          </p:cNvPr>
          <p:cNvSpPr/>
          <p:nvPr/>
        </p:nvSpPr>
        <p:spPr>
          <a:xfrm>
            <a:off x="623098" y="4896442"/>
            <a:ext cx="6708692" cy="3842223"/>
          </a:xfrm>
          <a:custGeom>
            <a:avLst/>
            <a:gdLst/>
            <a:ahLst/>
            <a:cxnLst/>
            <a:rect l="l" t="t" r="r" b="b"/>
            <a:pathLst>
              <a:path w="6708692" h="3842223">
                <a:moveTo>
                  <a:pt x="0" y="0"/>
                </a:moveTo>
                <a:lnTo>
                  <a:pt x="6708693" y="0"/>
                </a:lnTo>
                <a:lnTo>
                  <a:pt x="6708693" y="3842223"/>
                </a:lnTo>
                <a:lnTo>
                  <a:pt x="0" y="3842223"/>
                </a:lnTo>
                <a:lnTo>
                  <a:pt x="0" y="0"/>
                </a:lnTo>
                <a:close/>
              </a:path>
            </a:pathLst>
          </a:custGeom>
          <a:blipFill>
            <a:blip r:embed="rId8"/>
            <a:stretch>
              <a:fillRect l="-970" r="-970"/>
            </a:stretch>
          </a:blipFill>
        </p:spPr>
      </p:sp>
      <p:sp>
        <p:nvSpPr>
          <p:cNvPr id="25" name="TextBox 25"/>
          <p:cNvSpPr txBox="1"/>
          <p:nvPr/>
        </p:nvSpPr>
        <p:spPr>
          <a:xfrm>
            <a:off x="7562687" y="3968227"/>
            <a:ext cx="9696613" cy="564150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Physiotherapists are involved in lifestyle interventions and overall health promotion.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Physiotherapists:</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promote physical activity.</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prescribe exercises.</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address barriers to movement such as breathlessness and musculoskeletal pain.</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emphasise a holistic approach.</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focuson improving overall health and helping patients to adopt healthier lifestyles.</a:t>
            </a:r>
          </a:p>
        </p:txBody>
      </p:sp>
      <p:sp>
        <p:nvSpPr>
          <p:cNvPr id="26" name="TextBox 26"/>
          <p:cNvSpPr txBox="1"/>
          <p:nvPr/>
        </p:nvSpPr>
        <p:spPr>
          <a:xfrm>
            <a:off x="855230" y="2455800"/>
            <a:ext cx="7617439"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Unique Role in Weight Management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92254" y="163923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152525"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4" name="Freeform 4"/>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5" name="Freeform 5"/>
          <p:cNvSpPr/>
          <p:nvPr/>
        </p:nvSpPr>
        <p:spPr>
          <a:xfrm>
            <a:off x="3261584"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6" name="Freeform 6"/>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Freeform 7"/>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8" name="Freeform 8"/>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0" name="Freeform 10"/>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1" name="Freeform 11"/>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5"/>
            <a:stretch>
              <a:fillRect/>
            </a:stretch>
          </a:blipFill>
        </p:spPr>
      </p:sp>
      <p:sp>
        <p:nvSpPr>
          <p:cNvPr id="12" name="TextBox 12"/>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contribute to</a:t>
            </a:r>
          </a:p>
          <a:p>
            <a:pPr algn="l">
              <a:lnSpc>
                <a:spcPts val="5910"/>
              </a:lnSpc>
            </a:pPr>
            <a:r>
              <a:rPr lang="en-US" sz="4222" b="1">
                <a:solidFill>
                  <a:srgbClr val="FFFFFF"/>
                </a:solidFill>
                <a:latin typeface="TT Norms Bold"/>
                <a:ea typeface="TT Norms Bold"/>
                <a:cs typeface="TT Norms Bold"/>
                <a:sym typeface="TT Norms Bold"/>
              </a:rPr>
              <a:t>sustainable clinical practice through:</a:t>
            </a:r>
          </a:p>
        </p:txBody>
      </p:sp>
      <p:grpSp>
        <p:nvGrpSpPr>
          <p:cNvPr id="13" name="Group 13"/>
          <p:cNvGrpSpPr/>
          <p:nvPr/>
        </p:nvGrpSpPr>
        <p:grpSpPr>
          <a:xfrm>
            <a:off x="11520090" y="398697"/>
            <a:ext cx="2152372" cy="2143384"/>
            <a:chOff x="0" y="0"/>
            <a:chExt cx="2869830" cy="2857845"/>
          </a:xfrm>
        </p:grpSpPr>
        <p:grpSp>
          <p:nvGrpSpPr>
            <p:cNvPr id="14" name="Group 14"/>
            <p:cNvGrpSpPr/>
            <p:nvPr/>
          </p:nvGrpSpPr>
          <p:grpSpPr>
            <a:xfrm>
              <a:off x="1881" y="0"/>
              <a:ext cx="2863772" cy="1865564"/>
              <a:chOff x="0" y="0"/>
              <a:chExt cx="1052925" cy="685913"/>
            </a:xfrm>
          </p:grpSpPr>
          <p:sp>
            <p:nvSpPr>
              <p:cNvPr id="15" name="Freeform 15"/>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90AEB0"/>
              </a:solidFill>
            </p:spPr>
          </p:sp>
          <p:sp>
            <p:nvSpPr>
              <p:cNvPr id="16" name="TextBox 16"/>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17" name="Group 17"/>
            <p:cNvGrpSpPr/>
            <p:nvPr/>
          </p:nvGrpSpPr>
          <p:grpSpPr>
            <a:xfrm>
              <a:off x="6058" y="1865564"/>
              <a:ext cx="2863772" cy="992281"/>
              <a:chOff x="0" y="0"/>
              <a:chExt cx="1052925" cy="364833"/>
            </a:xfrm>
          </p:grpSpPr>
          <p:sp>
            <p:nvSpPr>
              <p:cNvPr id="18" name="Freeform 18"/>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19" name="TextBox 19"/>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20" name="Freeform 20"/>
            <p:cNvSpPr/>
            <p:nvPr/>
          </p:nvSpPr>
          <p:spPr>
            <a:xfrm>
              <a:off x="0" y="28469"/>
              <a:ext cx="2865653" cy="1837095"/>
            </a:xfrm>
            <a:custGeom>
              <a:avLst/>
              <a:gdLst/>
              <a:ahLst/>
              <a:cxnLst/>
              <a:rect l="l" t="t" r="r" b="b"/>
              <a:pathLst>
                <a:path w="2865653" h="1837095">
                  <a:moveTo>
                    <a:pt x="0" y="0"/>
                  </a:moveTo>
                  <a:lnTo>
                    <a:pt x="2865653" y="0"/>
                  </a:lnTo>
                  <a:lnTo>
                    <a:pt x="2865653" y="1837095"/>
                  </a:lnTo>
                  <a:lnTo>
                    <a:pt x="0" y="1837095"/>
                  </a:lnTo>
                  <a:lnTo>
                    <a:pt x="0" y="0"/>
                  </a:lnTo>
                  <a:close/>
                </a:path>
              </a:pathLst>
            </a:custGeom>
            <a:blipFill>
              <a:blip r:embed="rId6"/>
              <a:stretch>
                <a:fillRect t="-3364" b="-3364"/>
              </a:stretch>
            </a:blipFill>
          </p:spPr>
        </p:sp>
        <p:sp>
          <p:nvSpPr>
            <p:cNvPr id="21" name="TextBox 21"/>
            <p:cNvSpPr txBox="1"/>
            <p:nvPr/>
          </p:nvSpPr>
          <p:spPr>
            <a:xfrm>
              <a:off x="6058" y="1836989"/>
              <a:ext cx="2859596" cy="984662"/>
            </a:xfrm>
            <a:prstGeom prst="rect">
              <a:avLst/>
            </a:prstGeom>
          </p:spPr>
          <p:txBody>
            <a:bodyPr lIns="0" tIns="0" rIns="0" bIns="0" rtlCol="0" anchor="t">
              <a:spAutoFit/>
            </a:bodyPr>
            <a:lstStyle/>
            <a:p>
              <a:pPr algn="ctr">
                <a:lnSpc>
                  <a:spcPts val="2079"/>
                </a:lnSpc>
              </a:pPr>
              <a:r>
                <a:rPr lang="en-US" sz="1485" b="1">
                  <a:solidFill>
                    <a:srgbClr val="FDFDFC"/>
                  </a:solidFill>
                  <a:latin typeface="TT Norms Bold"/>
                  <a:ea typeface="TT Norms Bold"/>
                  <a:cs typeface="TT Norms Bold"/>
                  <a:sym typeface="TT Norms Bold"/>
                </a:rPr>
                <a:t>#2</a:t>
              </a:r>
            </a:p>
            <a:p>
              <a:pPr marL="0" lvl="0" indent="0" algn="ctr">
                <a:lnSpc>
                  <a:spcPts val="2079"/>
                </a:lnSpc>
              </a:pPr>
              <a:r>
                <a:rPr lang="en-US" sz="1485" b="1">
                  <a:solidFill>
                    <a:srgbClr val="FDFDFC"/>
                  </a:solidFill>
                  <a:latin typeface="TT Norms Bold"/>
                  <a:ea typeface="TT Norms Bold"/>
                  <a:cs typeface="TT Norms Bold"/>
                  <a:sym typeface="TT Norms Bold"/>
                </a:rPr>
                <a:t>Patient Empowerment and Self-care </a:t>
              </a:r>
            </a:p>
          </p:txBody>
        </p:sp>
      </p:grpSp>
      <p:sp>
        <p:nvSpPr>
          <p:cNvPr id="22" name="Freeform 22"/>
          <p:cNvSpPr/>
          <p:nvPr/>
        </p:nvSpPr>
        <p:spPr>
          <a:xfrm>
            <a:off x="3851303" y="6118092"/>
            <a:ext cx="2830326" cy="2423466"/>
          </a:xfrm>
          <a:custGeom>
            <a:avLst/>
            <a:gdLst/>
            <a:ahLst/>
            <a:cxnLst/>
            <a:rect l="l" t="t" r="r" b="b"/>
            <a:pathLst>
              <a:path w="2830326" h="2423466">
                <a:moveTo>
                  <a:pt x="0" y="0"/>
                </a:moveTo>
                <a:lnTo>
                  <a:pt x="2830325" y="0"/>
                </a:lnTo>
                <a:lnTo>
                  <a:pt x="2830325" y="2423466"/>
                </a:lnTo>
                <a:lnTo>
                  <a:pt x="0" y="2423466"/>
                </a:lnTo>
                <a:lnTo>
                  <a:pt x="0" y="0"/>
                </a:lnTo>
                <a:close/>
              </a:path>
            </a:pathLst>
          </a:custGeom>
          <a:blipFill>
            <a:blip r:embed="rId7"/>
            <a:stretch>
              <a:fillRect/>
            </a:stretch>
          </a:blipFill>
        </p:spPr>
      </p:sp>
      <p:sp>
        <p:nvSpPr>
          <p:cNvPr id="23" name="Freeform 23"/>
          <p:cNvSpPr/>
          <p:nvPr/>
        </p:nvSpPr>
        <p:spPr>
          <a:xfrm>
            <a:off x="286607" y="4282552"/>
            <a:ext cx="4175164" cy="5597214"/>
          </a:xfrm>
          <a:custGeom>
            <a:avLst/>
            <a:gdLst/>
            <a:ahLst/>
            <a:cxnLst/>
            <a:rect l="l" t="t" r="r" b="b"/>
            <a:pathLst>
              <a:path w="4175164" h="5597214">
                <a:moveTo>
                  <a:pt x="0" y="0"/>
                </a:moveTo>
                <a:lnTo>
                  <a:pt x="4175164" y="0"/>
                </a:lnTo>
                <a:lnTo>
                  <a:pt x="4175164" y="5597215"/>
                </a:lnTo>
                <a:lnTo>
                  <a:pt x="0" y="5597215"/>
                </a:lnTo>
                <a:lnTo>
                  <a:pt x="0" y="0"/>
                </a:lnTo>
                <a:close/>
              </a:path>
            </a:pathLst>
          </a:custGeom>
          <a:blipFill>
            <a:blip r:embed="rId8"/>
            <a:stretch>
              <a:fillRect l="-51266"/>
            </a:stretch>
          </a:blipFill>
        </p:spPr>
      </p:sp>
      <p:sp>
        <p:nvSpPr>
          <p:cNvPr id="24" name="TextBox 24"/>
          <p:cNvSpPr txBox="1"/>
          <p:nvPr/>
        </p:nvSpPr>
        <p:spPr>
          <a:xfrm>
            <a:off x="7562687" y="4225402"/>
            <a:ext cx="9696613" cy="461280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Physical activity and exercise is recommended to maintain and improve muscle mass, muscle strength, physical performance and function.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Evidence suggests that an ideal physical activity programme for patients with low muscle mass should be personalised and multimodal, incorporating muscle strengthening, aerobic exercise and balance control programmes.</a:t>
            </a:r>
          </a:p>
        </p:txBody>
      </p:sp>
      <p:sp>
        <p:nvSpPr>
          <p:cNvPr id="25" name="TextBox 25"/>
          <p:cNvSpPr txBox="1"/>
          <p:nvPr/>
        </p:nvSpPr>
        <p:spPr>
          <a:xfrm>
            <a:off x="855230" y="2455800"/>
            <a:ext cx="7011710"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Sarcopenia Management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7933468" y="1664409"/>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5254504" y="1664409"/>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2374189"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7" name="Freeform 7"/>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5"/>
            <a:stretch>
              <a:fillRect/>
            </a:stretch>
          </a:blipFill>
        </p:spPr>
      </p:sp>
      <p:sp>
        <p:nvSpPr>
          <p:cNvPr id="8" name="TextBox 8"/>
          <p:cNvSpPr txBox="1"/>
          <p:nvPr/>
        </p:nvSpPr>
        <p:spPr>
          <a:xfrm>
            <a:off x="855230" y="2455800"/>
            <a:ext cx="4876970"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5 Principles. One Goal</a:t>
            </a:r>
          </a:p>
        </p:txBody>
      </p:sp>
      <p:sp>
        <p:nvSpPr>
          <p:cNvPr id="9" name="TextBox 9"/>
          <p:cNvSpPr txBox="1"/>
          <p:nvPr/>
        </p:nvSpPr>
        <p:spPr>
          <a:xfrm>
            <a:off x="6263685" y="2455800"/>
            <a:ext cx="7923966"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Lean Service Delivery</a:t>
            </a:r>
          </a:p>
        </p:txBody>
      </p:sp>
      <p:grpSp>
        <p:nvGrpSpPr>
          <p:cNvPr id="10" name="Group 10"/>
          <p:cNvGrpSpPr/>
          <p:nvPr/>
        </p:nvGrpSpPr>
        <p:grpSpPr>
          <a:xfrm>
            <a:off x="6084749" y="3726163"/>
            <a:ext cx="6118501" cy="6094623"/>
            <a:chOff x="0" y="0"/>
            <a:chExt cx="8158002" cy="8126164"/>
          </a:xfrm>
        </p:grpSpPr>
        <p:grpSp>
          <p:nvGrpSpPr>
            <p:cNvPr id="11" name="Group 11"/>
            <p:cNvGrpSpPr/>
            <p:nvPr/>
          </p:nvGrpSpPr>
          <p:grpSpPr>
            <a:xfrm>
              <a:off x="0" y="0"/>
              <a:ext cx="8157982" cy="5314403"/>
              <a:chOff x="0" y="0"/>
              <a:chExt cx="1052925" cy="685913"/>
            </a:xfrm>
          </p:grpSpPr>
          <p:sp>
            <p:nvSpPr>
              <p:cNvPr id="12" name="Freeform 12"/>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90AEB0"/>
              </a:solidFill>
            </p:spPr>
          </p:sp>
          <p:sp>
            <p:nvSpPr>
              <p:cNvPr id="13" name="TextBox 13"/>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14" name="Group 14"/>
            <p:cNvGrpSpPr/>
            <p:nvPr/>
          </p:nvGrpSpPr>
          <p:grpSpPr>
            <a:xfrm>
              <a:off x="19" y="5299469"/>
              <a:ext cx="8157982" cy="2826695"/>
              <a:chOff x="0" y="0"/>
              <a:chExt cx="1052925" cy="364833"/>
            </a:xfrm>
          </p:grpSpPr>
          <p:sp>
            <p:nvSpPr>
              <p:cNvPr id="15" name="Freeform 15"/>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16" name="TextBox 16"/>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17" name="Freeform 17"/>
            <p:cNvSpPr/>
            <p:nvPr/>
          </p:nvSpPr>
          <p:spPr>
            <a:xfrm>
              <a:off x="19" y="15255"/>
              <a:ext cx="8071174" cy="5284214"/>
            </a:xfrm>
            <a:custGeom>
              <a:avLst/>
              <a:gdLst/>
              <a:ahLst/>
              <a:cxnLst/>
              <a:rect l="l" t="t" r="r" b="b"/>
              <a:pathLst>
                <a:path w="8071174" h="5284214">
                  <a:moveTo>
                    <a:pt x="0" y="0"/>
                  </a:moveTo>
                  <a:lnTo>
                    <a:pt x="8071174" y="0"/>
                  </a:lnTo>
                  <a:lnTo>
                    <a:pt x="8071174" y="5284214"/>
                  </a:lnTo>
                  <a:lnTo>
                    <a:pt x="0" y="5284214"/>
                  </a:lnTo>
                  <a:lnTo>
                    <a:pt x="0" y="0"/>
                  </a:lnTo>
                  <a:close/>
                </a:path>
              </a:pathLst>
            </a:custGeom>
            <a:blipFill>
              <a:blip r:embed="rId6"/>
              <a:stretch>
                <a:fillRect t="-2253" b="-2253"/>
              </a:stretch>
            </a:blipFill>
          </p:spPr>
        </p:sp>
        <p:sp>
          <p:nvSpPr>
            <p:cNvPr id="18" name="TextBox 18"/>
            <p:cNvSpPr txBox="1"/>
            <p:nvPr/>
          </p:nvSpPr>
          <p:spPr>
            <a:xfrm>
              <a:off x="720322" y="5316849"/>
              <a:ext cx="6630568" cy="2809316"/>
            </a:xfrm>
            <a:prstGeom prst="rect">
              <a:avLst/>
            </a:prstGeom>
          </p:spPr>
          <p:txBody>
            <a:bodyPr lIns="0" tIns="0" rIns="0" bIns="0" rtlCol="0" anchor="t">
              <a:spAutoFit/>
            </a:bodyPr>
            <a:lstStyle/>
            <a:p>
              <a:pPr algn="ctr">
                <a:lnSpc>
                  <a:spcPts val="5923"/>
                </a:lnSpc>
              </a:pPr>
              <a:r>
                <a:rPr lang="en-US" sz="4230" b="1">
                  <a:solidFill>
                    <a:srgbClr val="FDFDFC"/>
                  </a:solidFill>
                  <a:latin typeface="TT Norms Bold"/>
                  <a:ea typeface="TT Norms Bold"/>
                  <a:cs typeface="TT Norms Bold"/>
                  <a:sym typeface="TT Norms Bold"/>
                </a:rPr>
                <a:t>#3</a:t>
              </a:r>
            </a:p>
            <a:p>
              <a:pPr marL="0" lvl="0" indent="0" algn="ctr">
                <a:lnSpc>
                  <a:spcPts val="5923"/>
                </a:lnSpc>
              </a:pPr>
              <a:r>
                <a:rPr lang="en-US" sz="4230" b="1">
                  <a:solidFill>
                    <a:srgbClr val="FDFDFC"/>
                  </a:solidFill>
                  <a:latin typeface="TT Norms Bold"/>
                  <a:ea typeface="TT Norms Bold"/>
                  <a:cs typeface="TT Norms Bold"/>
                  <a:sym typeface="TT Norms Bold"/>
                </a:rPr>
                <a:t>Lean Service Delivery</a:t>
              </a:r>
            </a:p>
          </p:txBody>
        </p:sp>
      </p:grpSp>
      <p:sp>
        <p:nvSpPr>
          <p:cNvPr id="19" name="Freeform 19"/>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0" name="Freeform 20"/>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1" name="Freeform 21"/>
          <p:cNvSpPr/>
          <p:nvPr/>
        </p:nvSpPr>
        <p:spPr>
          <a:xfrm>
            <a:off x="8842120"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2" name="Freeform 22"/>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3" name="Freeform 23"/>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4" name="Freeform 24"/>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Meeting SDGs</a:t>
            </a:r>
          </a:p>
          <a:p>
            <a:pPr algn="l">
              <a:lnSpc>
                <a:spcPts val="5910"/>
              </a:lnSpc>
            </a:pPr>
            <a:r>
              <a:rPr lang="en-US" sz="4222" b="1">
                <a:solidFill>
                  <a:srgbClr val="FFFFFF"/>
                </a:solidFill>
                <a:latin typeface="TT Norms Bold"/>
                <a:ea typeface="TT Norms Bold"/>
                <a:cs typeface="TT Norms Bold"/>
                <a:sym typeface="TT Norms Bold"/>
              </a:rPr>
              <a:t>and Delivering Sustainable Clinical Practice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4896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Freeform 7"/>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8" name="Freeform 8"/>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5"/>
            <a:stretch>
              <a:fillRect/>
            </a:stretch>
          </a:blipFill>
        </p:spPr>
      </p:sp>
      <p:sp>
        <p:nvSpPr>
          <p:cNvPr id="10" name="TextBox 10"/>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contribute to</a:t>
            </a:r>
          </a:p>
          <a:p>
            <a:pPr algn="l">
              <a:lnSpc>
                <a:spcPts val="5910"/>
              </a:lnSpc>
            </a:pPr>
            <a:r>
              <a:rPr lang="en-US" sz="4222" b="1">
                <a:solidFill>
                  <a:srgbClr val="FFFFFF"/>
                </a:solidFill>
                <a:latin typeface="TT Norms Bold"/>
                <a:ea typeface="TT Norms Bold"/>
                <a:cs typeface="TT Norms Bold"/>
                <a:sym typeface="TT Norms Bold"/>
              </a:rPr>
              <a:t>sustainable clinical practice in:</a:t>
            </a:r>
          </a:p>
        </p:txBody>
      </p:sp>
      <p:grpSp>
        <p:nvGrpSpPr>
          <p:cNvPr id="11" name="Group 11"/>
          <p:cNvGrpSpPr/>
          <p:nvPr/>
        </p:nvGrpSpPr>
        <p:grpSpPr>
          <a:xfrm>
            <a:off x="10540167" y="2250216"/>
            <a:ext cx="1332091" cy="1328687"/>
            <a:chOff x="0" y="0"/>
            <a:chExt cx="1776122" cy="1771582"/>
          </a:xfrm>
        </p:grpSpPr>
        <p:grpSp>
          <p:nvGrpSpPr>
            <p:cNvPr id="12" name="Group 12"/>
            <p:cNvGrpSpPr/>
            <p:nvPr/>
          </p:nvGrpSpPr>
          <p:grpSpPr>
            <a:xfrm>
              <a:off x="866" y="0"/>
              <a:ext cx="1775256" cy="1156466"/>
              <a:chOff x="0" y="0"/>
              <a:chExt cx="1052925" cy="685913"/>
            </a:xfrm>
          </p:grpSpPr>
          <p:sp>
            <p:nvSpPr>
              <p:cNvPr id="13" name="Freeform 13"/>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BBF3FF"/>
              </a:solidFill>
            </p:spPr>
          </p:sp>
          <p:sp>
            <p:nvSpPr>
              <p:cNvPr id="14" name="TextBox 14"/>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15" name="Group 15"/>
            <p:cNvGrpSpPr/>
            <p:nvPr/>
          </p:nvGrpSpPr>
          <p:grpSpPr>
            <a:xfrm>
              <a:off x="0" y="1156466"/>
              <a:ext cx="1775256" cy="615116"/>
              <a:chOff x="0" y="0"/>
              <a:chExt cx="1052925" cy="364833"/>
            </a:xfrm>
          </p:grpSpPr>
          <p:sp>
            <p:nvSpPr>
              <p:cNvPr id="16" name="Freeform 16"/>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17" name="TextBox 17"/>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18" name="Freeform 18"/>
            <p:cNvSpPr/>
            <p:nvPr/>
          </p:nvSpPr>
          <p:spPr>
            <a:xfrm>
              <a:off x="866" y="0"/>
              <a:ext cx="1774390" cy="1156466"/>
            </a:xfrm>
            <a:custGeom>
              <a:avLst/>
              <a:gdLst/>
              <a:ahLst/>
              <a:cxnLst/>
              <a:rect l="l" t="t" r="r" b="b"/>
              <a:pathLst>
                <a:path w="1774390" h="1156466">
                  <a:moveTo>
                    <a:pt x="0" y="0"/>
                  </a:moveTo>
                  <a:lnTo>
                    <a:pt x="1774390" y="0"/>
                  </a:lnTo>
                  <a:lnTo>
                    <a:pt x="1774390" y="1156466"/>
                  </a:lnTo>
                  <a:lnTo>
                    <a:pt x="0" y="1156466"/>
                  </a:lnTo>
                  <a:lnTo>
                    <a:pt x="0" y="0"/>
                  </a:lnTo>
                  <a:close/>
                </a:path>
              </a:pathLst>
            </a:custGeom>
            <a:blipFill>
              <a:blip r:embed="rId6"/>
              <a:stretch>
                <a:fillRect t="-2442" b="-2442"/>
              </a:stretch>
            </a:blipFill>
          </p:spPr>
        </p:sp>
        <p:sp>
          <p:nvSpPr>
            <p:cNvPr id="19" name="TextBox 19"/>
            <p:cNvSpPr txBox="1"/>
            <p:nvPr/>
          </p:nvSpPr>
          <p:spPr>
            <a:xfrm>
              <a:off x="203196" y="1262136"/>
              <a:ext cx="1370595" cy="394252"/>
            </a:xfrm>
            <a:prstGeom prst="rect">
              <a:avLst/>
            </a:prstGeom>
          </p:spPr>
          <p:txBody>
            <a:bodyPr lIns="0" tIns="0" rIns="0" bIns="0" rtlCol="0" anchor="t">
              <a:spAutoFit/>
            </a:bodyPr>
            <a:lstStyle/>
            <a:p>
              <a:pPr algn="ctr">
                <a:lnSpc>
                  <a:spcPts val="1288"/>
                </a:lnSpc>
              </a:pPr>
              <a:r>
                <a:rPr lang="en-US" sz="920" b="1">
                  <a:solidFill>
                    <a:srgbClr val="FDFDFC"/>
                  </a:solidFill>
                  <a:latin typeface="TT Norms Bold"/>
                  <a:ea typeface="TT Norms Bold"/>
                  <a:cs typeface="TT Norms Bold"/>
                  <a:sym typeface="TT Norms Bold"/>
                </a:rPr>
                <a:t>#1</a:t>
              </a:r>
            </a:p>
            <a:p>
              <a:pPr marL="0" lvl="0" indent="0" algn="ctr">
                <a:lnSpc>
                  <a:spcPts val="1288"/>
                </a:lnSpc>
              </a:pPr>
              <a:r>
                <a:rPr lang="en-US" sz="920" b="1">
                  <a:solidFill>
                    <a:srgbClr val="FDFDFC"/>
                  </a:solidFill>
                  <a:latin typeface="TT Norms Bold"/>
                  <a:ea typeface="TT Norms Bold"/>
                  <a:cs typeface="TT Norms Bold"/>
                  <a:sym typeface="TT Norms Bold"/>
                </a:rPr>
                <a:t>Prevention</a:t>
              </a:r>
            </a:p>
          </p:txBody>
        </p:sp>
      </p:grpSp>
      <p:sp>
        <p:nvSpPr>
          <p:cNvPr id="20" name="TextBox 20"/>
          <p:cNvSpPr txBox="1"/>
          <p:nvPr/>
        </p:nvSpPr>
        <p:spPr>
          <a:xfrm>
            <a:off x="7434126" y="3845271"/>
            <a:ext cx="9825174" cy="564150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Physiotherapists in Primary Care provide a comprehensive, interdisciplinary, patient centred and community-oriented approach, that supports first-contact, accessible, continuous, comprehensive, and coordinated person-focused care.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Physiotherapists are important providers of quality health care within the primary care team, providing services for individuals and populations to develop, maintain and restore maximum movement and functional ability throughout the lifespan. </a:t>
            </a:r>
          </a:p>
        </p:txBody>
      </p:sp>
      <p:sp>
        <p:nvSpPr>
          <p:cNvPr id="21" name="Freeform 21"/>
          <p:cNvSpPr/>
          <p:nvPr/>
        </p:nvSpPr>
        <p:spPr>
          <a:xfrm>
            <a:off x="1039873" y="3616545"/>
            <a:ext cx="6146529" cy="6146529"/>
          </a:xfrm>
          <a:custGeom>
            <a:avLst/>
            <a:gdLst/>
            <a:ahLst/>
            <a:cxnLst/>
            <a:rect l="l" t="t" r="r" b="b"/>
            <a:pathLst>
              <a:path w="6146529" h="6146529">
                <a:moveTo>
                  <a:pt x="0" y="0"/>
                </a:moveTo>
                <a:lnTo>
                  <a:pt x="6146529" y="0"/>
                </a:lnTo>
                <a:lnTo>
                  <a:pt x="6146529" y="6146528"/>
                </a:lnTo>
                <a:lnTo>
                  <a:pt x="0" y="6146528"/>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2" name="TextBox 22"/>
          <p:cNvSpPr txBox="1"/>
          <p:nvPr/>
        </p:nvSpPr>
        <p:spPr>
          <a:xfrm>
            <a:off x="855230" y="2455800"/>
            <a:ext cx="4876970"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Primary Care</a:t>
            </a:r>
          </a:p>
        </p:txBody>
      </p:sp>
      <p:grpSp>
        <p:nvGrpSpPr>
          <p:cNvPr id="23" name="Group 23"/>
          <p:cNvGrpSpPr/>
          <p:nvPr/>
        </p:nvGrpSpPr>
        <p:grpSpPr>
          <a:xfrm>
            <a:off x="12011911" y="2250216"/>
            <a:ext cx="1372059" cy="1366329"/>
            <a:chOff x="0" y="0"/>
            <a:chExt cx="1829411" cy="1821772"/>
          </a:xfrm>
        </p:grpSpPr>
        <p:grpSp>
          <p:nvGrpSpPr>
            <p:cNvPr id="24" name="Group 24"/>
            <p:cNvGrpSpPr/>
            <p:nvPr/>
          </p:nvGrpSpPr>
          <p:grpSpPr>
            <a:xfrm>
              <a:off x="1199" y="0"/>
              <a:ext cx="1825550" cy="1189229"/>
              <a:chOff x="0" y="0"/>
              <a:chExt cx="1052925" cy="685913"/>
            </a:xfrm>
          </p:grpSpPr>
          <p:sp>
            <p:nvSpPr>
              <p:cNvPr id="25" name="Freeform 25"/>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90AEB0"/>
              </a:solidFill>
            </p:spPr>
          </p:sp>
          <p:sp>
            <p:nvSpPr>
              <p:cNvPr id="26" name="TextBox 26"/>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27" name="Group 27"/>
            <p:cNvGrpSpPr/>
            <p:nvPr/>
          </p:nvGrpSpPr>
          <p:grpSpPr>
            <a:xfrm>
              <a:off x="3862" y="1189229"/>
              <a:ext cx="1825550" cy="632543"/>
              <a:chOff x="0" y="0"/>
              <a:chExt cx="1052925" cy="364833"/>
            </a:xfrm>
          </p:grpSpPr>
          <p:sp>
            <p:nvSpPr>
              <p:cNvPr id="28" name="Freeform 28"/>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29" name="TextBox 29"/>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30" name="Freeform 30"/>
            <p:cNvSpPr/>
            <p:nvPr/>
          </p:nvSpPr>
          <p:spPr>
            <a:xfrm>
              <a:off x="0" y="18148"/>
              <a:ext cx="1826749" cy="1171081"/>
            </a:xfrm>
            <a:custGeom>
              <a:avLst/>
              <a:gdLst/>
              <a:ahLst/>
              <a:cxnLst/>
              <a:rect l="l" t="t" r="r" b="b"/>
              <a:pathLst>
                <a:path w="1826749" h="1171081">
                  <a:moveTo>
                    <a:pt x="0" y="0"/>
                  </a:moveTo>
                  <a:lnTo>
                    <a:pt x="1826749" y="0"/>
                  </a:lnTo>
                  <a:lnTo>
                    <a:pt x="1826749" y="1171081"/>
                  </a:lnTo>
                  <a:lnTo>
                    <a:pt x="0" y="1171081"/>
                  </a:lnTo>
                  <a:lnTo>
                    <a:pt x="0" y="0"/>
                  </a:lnTo>
                  <a:close/>
                </a:path>
              </a:pathLst>
            </a:custGeom>
            <a:blipFill>
              <a:blip r:embed="rId8"/>
              <a:stretch>
                <a:fillRect t="-3364" b="-3364"/>
              </a:stretch>
            </a:blipFill>
          </p:spPr>
        </p:sp>
        <p:sp>
          <p:nvSpPr>
            <p:cNvPr id="31" name="TextBox 31"/>
            <p:cNvSpPr txBox="1"/>
            <p:nvPr/>
          </p:nvSpPr>
          <p:spPr>
            <a:xfrm>
              <a:off x="3862" y="1170179"/>
              <a:ext cx="1822888" cy="628521"/>
            </a:xfrm>
            <a:prstGeom prst="rect">
              <a:avLst/>
            </a:prstGeom>
          </p:spPr>
          <p:txBody>
            <a:bodyPr lIns="0" tIns="0" rIns="0" bIns="0" rtlCol="0" anchor="t">
              <a:spAutoFit/>
            </a:bodyPr>
            <a:lstStyle/>
            <a:p>
              <a:pPr algn="ctr">
                <a:lnSpc>
                  <a:spcPts val="1325"/>
                </a:lnSpc>
              </a:pPr>
              <a:r>
                <a:rPr lang="en-US" sz="946" b="1">
                  <a:solidFill>
                    <a:srgbClr val="FDFDFC"/>
                  </a:solidFill>
                  <a:latin typeface="TT Norms Bold"/>
                  <a:ea typeface="TT Norms Bold"/>
                  <a:cs typeface="TT Norms Bold"/>
                  <a:sym typeface="TT Norms Bold"/>
                </a:rPr>
                <a:t>#2</a:t>
              </a:r>
            </a:p>
            <a:p>
              <a:pPr marL="0" lvl="0" indent="0" algn="ctr">
                <a:lnSpc>
                  <a:spcPts val="1325"/>
                </a:lnSpc>
              </a:pPr>
              <a:r>
                <a:rPr lang="en-US" sz="946" b="1">
                  <a:solidFill>
                    <a:srgbClr val="FDFDFC"/>
                  </a:solidFill>
                  <a:latin typeface="TT Norms Bold"/>
                  <a:ea typeface="TT Norms Bold"/>
                  <a:cs typeface="TT Norms Bold"/>
                  <a:sym typeface="TT Norms Bold"/>
                </a:rPr>
                <a:t>Patient Empowerment and Self-care </a:t>
              </a:r>
            </a:p>
          </p:txBody>
        </p:sp>
      </p:grpSp>
      <p:grpSp>
        <p:nvGrpSpPr>
          <p:cNvPr id="32" name="Group 32"/>
          <p:cNvGrpSpPr/>
          <p:nvPr/>
        </p:nvGrpSpPr>
        <p:grpSpPr>
          <a:xfrm>
            <a:off x="13523622" y="2262714"/>
            <a:ext cx="1359135" cy="1353831"/>
            <a:chOff x="0" y="0"/>
            <a:chExt cx="1812180" cy="1805107"/>
          </a:xfrm>
        </p:grpSpPr>
        <p:grpSp>
          <p:nvGrpSpPr>
            <p:cNvPr id="33" name="Group 33"/>
            <p:cNvGrpSpPr/>
            <p:nvPr/>
          </p:nvGrpSpPr>
          <p:grpSpPr>
            <a:xfrm>
              <a:off x="0" y="0"/>
              <a:ext cx="1812175" cy="1180516"/>
              <a:chOff x="0" y="0"/>
              <a:chExt cx="1052925" cy="685913"/>
            </a:xfrm>
          </p:grpSpPr>
          <p:sp>
            <p:nvSpPr>
              <p:cNvPr id="34" name="Freeform 34"/>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90AEB0"/>
              </a:solidFill>
            </p:spPr>
          </p:sp>
          <p:sp>
            <p:nvSpPr>
              <p:cNvPr id="35" name="TextBox 35"/>
              <p:cNvSpPr txBox="1"/>
              <p:nvPr/>
            </p:nvSpPr>
            <p:spPr>
              <a:xfrm>
                <a:off x="0" y="-38100"/>
                <a:ext cx="1052925" cy="724013"/>
              </a:xfrm>
              <a:prstGeom prst="rect">
                <a:avLst/>
              </a:prstGeom>
            </p:spPr>
            <p:txBody>
              <a:bodyPr lIns="50800" tIns="50800" rIns="50800" bIns="50800" rtlCol="0" anchor="ctr"/>
              <a:lstStyle/>
              <a:p>
                <a:pPr algn="ctr">
                  <a:lnSpc>
                    <a:spcPts val="2240"/>
                  </a:lnSpc>
                </a:pPr>
                <a:endParaRPr/>
              </a:p>
            </p:txBody>
          </p:sp>
        </p:grpSp>
        <p:grpSp>
          <p:nvGrpSpPr>
            <p:cNvPr id="36" name="Group 36"/>
            <p:cNvGrpSpPr/>
            <p:nvPr/>
          </p:nvGrpSpPr>
          <p:grpSpPr>
            <a:xfrm>
              <a:off x="4" y="1177199"/>
              <a:ext cx="1812175" cy="627909"/>
              <a:chOff x="0" y="0"/>
              <a:chExt cx="1052925" cy="364833"/>
            </a:xfrm>
          </p:grpSpPr>
          <p:sp>
            <p:nvSpPr>
              <p:cNvPr id="37" name="Freeform 37"/>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38" name="TextBox 38"/>
              <p:cNvSpPr txBox="1"/>
              <p:nvPr/>
            </p:nvSpPr>
            <p:spPr>
              <a:xfrm>
                <a:off x="0" y="-38100"/>
                <a:ext cx="1052925" cy="402933"/>
              </a:xfrm>
              <a:prstGeom prst="rect">
                <a:avLst/>
              </a:prstGeom>
            </p:spPr>
            <p:txBody>
              <a:bodyPr lIns="50800" tIns="50800" rIns="50800" bIns="50800" rtlCol="0" anchor="ctr"/>
              <a:lstStyle/>
              <a:p>
                <a:pPr algn="ctr">
                  <a:lnSpc>
                    <a:spcPts val="2240"/>
                  </a:lnSpc>
                </a:pPr>
                <a:endParaRPr/>
              </a:p>
            </p:txBody>
          </p:sp>
        </p:grpSp>
        <p:sp>
          <p:nvSpPr>
            <p:cNvPr id="39" name="Freeform 39"/>
            <p:cNvSpPr/>
            <p:nvPr/>
          </p:nvSpPr>
          <p:spPr>
            <a:xfrm>
              <a:off x="4" y="3389"/>
              <a:ext cx="1792892" cy="1173810"/>
            </a:xfrm>
            <a:custGeom>
              <a:avLst/>
              <a:gdLst/>
              <a:ahLst/>
              <a:cxnLst/>
              <a:rect l="l" t="t" r="r" b="b"/>
              <a:pathLst>
                <a:path w="1792892" h="1173810">
                  <a:moveTo>
                    <a:pt x="0" y="0"/>
                  </a:moveTo>
                  <a:lnTo>
                    <a:pt x="1792892" y="0"/>
                  </a:lnTo>
                  <a:lnTo>
                    <a:pt x="1792892" y="1173810"/>
                  </a:lnTo>
                  <a:lnTo>
                    <a:pt x="0" y="1173810"/>
                  </a:lnTo>
                  <a:lnTo>
                    <a:pt x="0" y="0"/>
                  </a:lnTo>
                  <a:close/>
                </a:path>
              </a:pathLst>
            </a:custGeom>
            <a:blipFill>
              <a:blip r:embed="rId9"/>
              <a:stretch>
                <a:fillRect t="-2253" b="-2253"/>
              </a:stretch>
            </a:blipFill>
          </p:spPr>
        </p:sp>
        <p:sp>
          <p:nvSpPr>
            <p:cNvPr id="40" name="TextBox 40"/>
            <p:cNvSpPr txBox="1"/>
            <p:nvPr/>
          </p:nvSpPr>
          <p:spPr>
            <a:xfrm>
              <a:off x="160009" y="1181052"/>
              <a:ext cx="1472883" cy="624055"/>
            </a:xfrm>
            <a:prstGeom prst="rect">
              <a:avLst/>
            </a:prstGeom>
          </p:spPr>
          <p:txBody>
            <a:bodyPr lIns="0" tIns="0" rIns="0" bIns="0" rtlCol="0" anchor="t">
              <a:spAutoFit/>
            </a:bodyPr>
            <a:lstStyle/>
            <a:p>
              <a:pPr algn="ctr">
                <a:lnSpc>
                  <a:spcPts val="1315"/>
                </a:lnSpc>
              </a:pPr>
              <a:r>
                <a:rPr lang="en-US" sz="939" b="1">
                  <a:solidFill>
                    <a:srgbClr val="FDFDFC"/>
                  </a:solidFill>
                  <a:latin typeface="TT Norms Bold"/>
                  <a:ea typeface="TT Norms Bold"/>
                  <a:cs typeface="TT Norms Bold"/>
                  <a:sym typeface="TT Norms Bold"/>
                </a:rPr>
                <a:t>#3</a:t>
              </a:r>
            </a:p>
            <a:p>
              <a:pPr marL="0" lvl="0" indent="0" algn="ctr">
                <a:lnSpc>
                  <a:spcPts val="1315"/>
                </a:lnSpc>
              </a:pPr>
              <a:r>
                <a:rPr lang="en-US" sz="939" b="1">
                  <a:solidFill>
                    <a:srgbClr val="FDFDFC"/>
                  </a:solidFill>
                  <a:latin typeface="TT Norms Bold"/>
                  <a:ea typeface="TT Norms Bold"/>
                  <a:cs typeface="TT Norms Bold"/>
                  <a:sym typeface="TT Norms Bold"/>
                </a:rPr>
                <a:t>Lean Service Delivery</a:t>
              </a: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625440"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792254" y="163923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1152525"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5" name="Freeform 5"/>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6" name="Freeform 6"/>
          <p:cNvSpPr/>
          <p:nvPr/>
        </p:nvSpPr>
        <p:spPr>
          <a:xfrm>
            <a:off x="3261584"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7" name="Freeform 7"/>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8" name="Freeform 8"/>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0" name="Freeform 10"/>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1" name="Freeform 11"/>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2" name="Freeform 12"/>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5"/>
            <a:stretch>
              <a:fillRect/>
            </a:stretch>
          </a:blipFill>
        </p:spPr>
      </p:sp>
      <p:sp>
        <p:nvSpPr>
          <p:cNvPr id="13" name="TextBox 13"/>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contribute to</a:t>
            </a:r>
          </a:p>
          <a:p>
            <a:pPr algn="l">
              <a:lnSpc>
                <a:spcPts val="5910"/>
              </a:lnSpc>
            </a:pPr>
            <a:r>
              <a:rPr lang="en-US" sz="4222" b="1">
                <a:solidFill>
                  <a:srgbClr val="FFFFFF"/>
                </a:solidFill>
                <a:latin typeface="TT Norms Bold"/>
                <a:ea typeface="TT Norms Bold"/>
                <a:cs typeface="TT Norms Bold"/>
                <a:sym typeface="TT Norms Bold"/>
              </a:rPr>
              <a:t>sustainable clinical practice by:</a:t>
            </a:r>
          </a:p>
        </p:txBody>
      </p:sp>
      <p:sp>
        <p:nvSpPr>
          <p:cNvPr id="14" name="Freeform 14"/>
          <p:cNvSpPr/>
          <p:nvPr/>
        </p:nvSpPr>
        <p:spPr>
          <a:xfrm>
            <a:off x="3097273" y="4467473"/>
            <a:ext cx="2881772" cy="2881772"/>
          </a:xfrm>
          <a:custGeom>
            <a:avLst/>
            <a:gdLst/>
            <a:ahLst/>
            <a:cxnLst/>
            <a:rect l="l" t="t" r="r" b="b"/>
            <a:pathLst>
              <a:path w="2881772" h="2881772">
                <a:moveTo>
                  <a:pt x="0" y="0"/>
                </a:moveTo>
                <a:lnTo>
                  <a:pt x="2881772" y="0"/>
                </a:lnTo>
                <a:lnTo>
                  <a:pt x="2881772" y="2881771"/>
                </a:lnTo>
                <a:lnTo>
                  <a:pt x="0" y="2881771"/>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5" name="Freeform 15"/>
          <p:cNvSpPr/>
          <p:nvPr/>
        </p:nvSpPr>
        <p:spPr>
          <a:xfrm>
            <a:off x="524158" y="5612528"/>
            <a:ext cx="3700061" cy="3473432"/>
          </a:xfrm>
          <a:custGeom>
            <a:avLst/>
            <a:gdLst/>
            <a:ahLst/>
            <a:cxnLst/>
            <a:rect l="l" t="t" r="r" b="b"/>
            <a:pathLst>
              <a:path w="3700061" h="3473432">
                <a:moveTo>
                  <a:pt x="0" y="0"/>
                </a:moveTo>
                <a:lnTo>
                  <a:pt x="3700061" y="0"/>
                </a:lnTo>
                <a:lnTo>
                  <a:pt x="3700061" y="3473433"/>
                </a:lnTo>
                <a:lnTo>
                  <a:pt x="0" y="3473433"/>
                </a:lnTo>
                <a:lnTo>
                  <a:pt x="0" y="0"/>
                </a:lnTo>
                <a:close/>
              </a:path>
            </a:pathLst>
          </a:custGeom>
          <a:blipFill>
            <a:blip r:embed="rId7"/>
            <a:stretch>
              <a:fillRect/>
            </a:stretch>
          </a:blipFill>
        </p:spPr>
      </p:sp>
      <p:sp>
        <p:nvSpPr>
          <p:cNvPr id="16" name="TextBox 16"/>
          <p:cNvSpPr txBox="1"/>
          <p:nvPr/>
        </p:nvSpPr>
        <p:spPr>
          <a:xfrm>
            <a:off x="6681628" y="3853946"/>
            <a:ext cx="10577672" cy="564150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Unnecessary investigations are costly and can lead to other potentially unnecessary specialty consultations and invasive tests.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A reduction in low-value imaging would reduce the waste of resources and the risk of incidental findings, overdiagnosis and overtreatment facilitating appropriate and timely patient management.</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When assessing the appropriateness of imaging procedures, consider the environment, safety, effectiveness and efficiency.</a:t>
            </a:r>
          </a:p>
        </p:txBody>
      </p:sp>
      <p:sp>
        <p:nvSpPr>
          <p:cNvPr id="17" name="TextBox 17"/>
          <p:cNvSpPr txBox="1"/>
          <p:nvPr/>
        </p:nvSpPr>
        <p:spPr>
          <a:xfrm>
            <a:off x="855230" y="2455800"/>
            <a:ext cx="7011710"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Avoiding unnecessary imaging</a:t>
            </a:r>
          </a:p>
        </p:txBody>
      </p:sp>
      <p:grpSp>
        <p:nvGrpSpPr>
          <p:cNvPr id="18" name="Group 18"/>
          <p:cNvGrpSpPr/>
          <p:nvPr/>
        </p:nvGrpSpPr>
        <p:grpSpPr>
          <a:xfrm>
            <a:off x="11520090" y="398697"/>
            <a:ext cx="2132098" cy="2123778"/>
            <a:chOff x="0" y="0"/>
            <a:chExt cx="2842798" cy="2831704"/>
          </a:xfrm>
        </p:grpSpPr>
        <p:grpSp>
          <p:nvGrpSpPr>
            <p:cNvPr id="19" name="Group 19"/>
            <p:cNvGrpSpPr/>
            <p:nvPr/>
          </p:nvGrpSpPr>
          <p:grpSpPr>
            <a:xfrm>
              <a:off x="0" y="0"/>
              <a:ext cx="2842791" cy="1851897"/>
              <a:chOff x="0" y="0"/>
              <a:chExt cx="1052925" cy="685913"/>
            </a:xfrm>
          </p:grpSpPr>
          <p:sp>
            <p:nvSpPr>
              <p:cNvPr id="20" name="Freeform 20"/>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90AEB0"/>
              </a:solidFill>
            </p:spPr>
          </p:sp>
          <p:sp>
            <p:nvSpPr>
              <p:cNvPr id="21" name="TextBox 21"/>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22" name="Group 22"/>
            <p:cNvGrpSpPr/>
            <p:nvPr/>
          </p:nvGrpSpPr>
          <p:grpSpPr>
            <a:xfrm>
              <a:off x="7" y="1846692"/>
              <a:ext cx="2842791" cy="985011"/>
              <a:chOff x="0" y="0"/>
              <a:chExt cx="1052925" cy="364833"/>
            </a:xfrm>
          </p:grpSpPr>
          <p:sp>
            <p:nvSpPr>
              <p:cNvPr id="23" name="Freeform 23"/>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24" name="TextBox 24"/>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25" name="Freeform 25"/>
            <p:cNvSpPr/>
            <p:nvPr/>
          </p:nvSpPr>
          <p:spPr>
            <a:xfrm>
              <a:off x="7" y="5316"/>
              <a:ext cx="2812541" cy="1841377"/>
            </a:xfrm>
            <a:custGeom>
              <a:avLst/>
              <a:gdLst/>
              <a:ahLst/>
              <a:cxnLst/>
              <a:rect l="l" t="t" r="r" b="b"/>
              <a:pathLst>
                <a:path w="2812541" h="1841377">
                  <a:moveTo>
                    <a:pt x="0" y="0"/>
                  </a:moveTo>
                  <a:lnTo>
                    <a:pt x="2812541" y="0"/>
                  </a:lnTo>
                  <a:lnTo>
                    <a:pt x="2812541" y="1841376"/>
                  </a:lnTo>
                  <a:lnTo>
                    <a:pt x="0" y="1841376"/>
                  </a:lnTo>
                  <a:lnTo>
                    <a:pt x="0" y="0"/>
                  </a:lnTo>
                  <a:close/>
                </a:path>
              </a:pathLst>
            </a:custGeom>
            <a:blipFill>
              <a:blip r:embed="rId8"/>
              <a:stretch>
                <a:fillRect t="-2253" b="-2253"/>
              </a:stretch>
            </a:blipFill>
          </p:spPr>
        </p:sp>
        <p:sp>
          <p:nvSpPr>
            <p:cNvPr id="26" name="TextBox 26"/>
            <p:cNvSpPr txBox="1"/>
            <p:nvPr/>
          </p:nvSpPr>
          <p:spPr>
            <a:xfrm>
              <a:off x="251009" y="1844521"/>
              <a:ext cx="2310537" cy="987183"/>
            </a:xfrm>
            <a:prstGeom prst="rect">
              <a:avLst/>
            </a:prstGeom>
          </p:spPr>
          <p:txBody>
            <a:bodyPr lIns="0" tIns="0" rIns="0" bIns="0" rtlCol="0" anchor="t">
              <a:spAutoFit/>
            </a:bodyPr>
            <a:lstStyle/>
            <a:p>
              <a:pPr algn="ctr">
                <a:lnSpc>
                  <a:spcPts val="2063"/>
                </a:lnSpc>
              </a:pPr>
              <a:r>
                <a:rPr lang="en-US" sz="1474" b="1">
                  <a:solidFill>
                    <a:srgbClr val="FDFDFC"/>
                  </a:solidFill>
                  <a:latin typeface="TT Norms Bold"/>
                  <a:ea typeface="TT Norms Bold"/>
                  <a:cs typeface="TT Norms Bold"/>
                  <a:sym typeface="TT Norms Bold"/>
                </a:rPr>
                <a:t>#3</a:t>
              </a:r>
            </a:p>
            <a:p>
              <a:pPr marL="0" lvl="0" indent="0" algn="ctr">
                <a:lnSpc>
                  <a:spcPts val="2063"/>
                </a:lnSpc>
              </a:pPr>
              <a:r>
                <a:rPr lang="en-US" sz="1474" b="1">
                  <a:solidFill>
                    <a:srgbClr val="FDFDFC"/>
                  </a:solidFill>
                  <a:latin typeface="TT Norms Bold"/>
                  <a:ea typeface="TT Norms Bold"/>
                  <a:cs typeface="TT Norms Bold"/>
                  <a:sym typeface="TT Norms Bold"/>
                </a:rPr>
                <a:t>Lean Service Delivery</a:t>
              </a: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625440"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792254" y="163923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1152525"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5" name="Freeform 5"/>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6" name="Freeform 6"/>
          <p:cNvSpPr/>
          <p:nvPr/>
        </p:nvSpPr>
        <p:spPr>
          <a:xfrm>
            <a:off x="3261584"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7" name="Freeform 7"/>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8" name="Freeform 8"/>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0" name="Freeform 10"/>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1" name="Freeform 11"/>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2" name="Freeform 12"/>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5"/>
            <a:stretch>
              <a:fillRect/>
            </a:stretch>
          </a:blipFill>
        </p:spPr>
      </p:sp>
      <p:sp>
        <p:nvSpPr>
          <p:cNvPr id="13" name="TextBox 13"/>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contribute to</a:t>
            </a:r>
          </a:p>
          <a:p>
            <a:pPr algn="l">
              <a:lnSpc>
                <a:spcPts val="5910"/>
              </a:lnSpc>
            </a:pPr>
            <a:r>
              <a:rPr lang="en-US" sz="4222" b="1">
                <a:solidFill>
                  <a:srgbClr val="FFFFFF"/>
                </a:solidFill>
                <a:latin typeface="TT Norms Bold"/>
                <a:ea typeface="TT Norms Bold"/>
                <a:cs typeface="TT Norms Bold"/>
                <a:sym typeface="TT Norms Bold"/>
              </a:rPr>
              <a:t>sustainable clinical practice by:</a:t>
            </a:r>
          </a:p>
        </p:txBody>
      </p:sp>
      <p:sp>
        <p:nvSpPr>
          <p:cNvPr id="14" name="TextBox 14"/>
          <p:cNvSpPr txBox="1"/>
          <p:nvPr/>
        </p:nvSpPr>
        <p:spPr>
          <a:xfrm>
            <a:off x="6681628" y="4450529"/>
            <a:ext cx="10577672" cy="358410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Physiotherapists can offer care via telehealth services enabling:</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better patient access to care within their local area.</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earlier discharge from secondary healthcare facilities.</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increased availability and access of services for patients and their families.</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progress toward achieving net zero emissions.</a:t>
            </a:r>
          </a:p>
          <a:p>
            <a:pPr algn="l">
              <a:lnSpc>
                <a:spcPts val="4051"/>
              </a:lnSpc>
              <a:spcBef>
                <a:spcPct val="0"/>
              </a:spcBef>
            </a:pPr>
            <a:endParaRPr lang="en-US" sz="2893">
              <a:solidFill>
                <a:srgbClr val="000000"/>
              </a:solidFill>
              <a:latin typeface="TT Norms"/>
              <a:ea typeface="TT Norms"/>
              <a:cs typeface="TT Norms"/>
              <a:sym typeface="TT Norms"/>
            </a:endParaRPr>
          </a:p>
        </p:txBody>
      </p:sp>
      <p:grpSp>
        <p:nvGrpSpPr>
          <p:cNvPr id="15" name="Group 15"/>
          <p:cNvGrpSpPr/>
          <p:nvPr/>
        </p:nvGrpSpPr>
        <p:grpSpPr>
          <a:xfrm>
            <a:off x="11520090" y="398697"/>
            <a:ext cx="2132098" cy="2123778"/>
            <a:chOff x="0" y="0"/>
            <a:chExt cx="2842798" cy="2831704"/>
          </a:xfrm>
        </p:grpSpPr>
        <p:grpSp>
          <p:nvGrpSpPr>
            <p:cNvPr id="16" name="Group 16"/>
            <p:cNvGrpSpPr/>
            <p:nvPr/>
          </p:nvGrpSpPr>
          <p:grpSpPr>
            <a:xfrm>
              <a:off x="0" y="0"/>
              <a:ext cx="2842791" cy="1851897"/>
              <a:chOff x="0" y="0"/>
              <a:chExt cx="1052925" cy="685913"/>
            </a:xfrm>
          </p:grpSpPr>
          <p:sp>
            <p:nvSpPr>
              <p:cNvPr id="17" name="Freeform 17"/>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90AEB0"/>
              </a:solidFill>
            </p:spPr>
          </p:sp>
          <p:sp>
            <p:nvSpPr>
              <p:cNvPr id="18" name="TextBox 18"/>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grpSp>
          <p:nvGrpSpPr>
            <p:cNvPr id="19" name="Group 19"/>
            <p:cNvGrpSpPr/>
            <p:nvPr/>
          </p:nvGrpSpPr>
          <p:grpSpPr>
            <a:xfrm>
              <a:off x="7" y="1846692"/>
              <a:ext cx="2842791" cy="985011"/>
              <a:chOff x="0" y="0"/>
              <a:chExt cx="1052925" cy="364833"/>
            </a:xfrm>
          </p:grpSpPr>
          <p:sp>
            <p:nvSpPr>
              <p:cNvPr id="20" name="Freeform 20"/>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21" name="TextBox 21"/>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sp>
          <p:nvSpPr>
            <p:cNvPr id="22" name="Freeform 22"/>
            <p:cNvSpPr/>
            <p:nvPr/>
          </p:nvSpPr>
          <p:spPr>
            <a:xfrm>
              <a:off x="7" y="5316"/>
              <a:ext cx="2812541" cy="1841377"/>
            </a:xfrm>
            <a:custGeom>
              <a:avLst/>
              <a:gdLst/>
              <a:ahLst/>
              <a:cxnLst/>
              <a:rect l="l" t="t" r="r" b="b"/>
              <a:pathLst>
                <a:path w="2812541" h="1841377">
                  <a:moveTo>
                    <a:pt x="0" y="0"/>
                  </a:moveTo>
                  <a:lnTo>
                    <a:pt x="2812541" y="0"/>
                  </a:lnTo>
                  <a:lnTo>
                    <a:pt x="2812541" y="1841376"/>
                  </a:lnTo>
                  <a:lnTo>
                    <a:pt x="0" y="1841376"/>
                  </a:lnTo>
                  <a:lnTo>
                    <a:pt x="0" y="0"/>
                  </a:lnTo>
                  <a:close/>
                </a:path>
              </a:pathLst>
            </a:custGeom>
            <a:blipFill>
              <a:blip r:embed="rId6"/>
              <a:stretch>
                <a:fillRect t="-2253" b="-2253"/>
              </a:stretch>
            </a:blipFill>
          </p:spPr>
        </p:sp>
        <p:sp>
          <p:nvSpPr>
            <p:cNvPr id="23" name="TextBox 23"/>
            <p:cNvSpPr txBox="1"/>
            <p:nvPr/>
          </p:nvSpPr>
          <p:spPr>
            <a:xfrm>
              <a:off x="251009" y="1844521"/>
              <a:ext cx="2310537" cy="987183"/>
            </a:xfrm>
            <a:prstGeom prst="rect">
              <a:avLst/>
            </a:prstGeom>
          </p:spPr>
          <p:txBody>
            <a:bodyPr lIns="0" tIns="0" rIns="0" bIns="0" rtlCol="0" anchor="t">
              <a:spAutoFit/>
            </a:bodyPr>
            <a:lstStyle/>
            <a:p>
              <a:pPr algn="ctr">
                <a:lnSpc>
                  <a:spcPts val="2063"/>
                </a:lnSpc>
              </a:pPr>
              <a:r>
                <a:rPr lang="en-US" sz="1474" b="1">
                  <a:solidFill>
                    <a:srgbClr val="FDFDFC"/>
                  </a:solidFill>
                  <a:latin typeface="TT Norms Bold"/>
                  <a:ea typeface="TT Norms Bold"/>
                  <a:cs typeface="TT Norms Bold"/>
                  <a:sym typeface="TT Norms Bold"/>
                </a:rPr>
                <a:t>#3</a:t>
              </a:r>
            </a:p>
            <a:p>
              <a:pPr marL="0" lvl="0" indent="0" algn="ctr">
                <a:lnSpc>
                  <a:spcPts val="2063"/>
                </a:lnSpc>
              </a:pPr>
              <a:r>
                <a:rPr lang="en-US" sz="1474" b="1">
                  <a:solidFill>
                    <a:srgbClr val="FDFDFC"/>
                  </a:solidFill>
                  <a:latin typeface="TT Norms Bold"/>
                  <a:ea typeface="TT Norms Bold"/>
                  <a:cs typeface="TT Norms Bold"/>
                  <a:sym typeface="TT Norms Bold"/>
                </a:rPr>
                <a:t>Lean Service Delivery</a:t>
              </a:r>
            </a:p>
          </p:txBody>
        </p:sp>
      </p:grpSp>
      <p:sp>
        <p:nvSpPr>
          <p:cNvPr id="24" name="Freeform 24"/>
          <p:cNvSpPr/>
          <p:nvPr/>
        </p:nvSpPr>
        <p:spPr>
          <a:xfrm>
            <a:off x="1422065" y="4762983"/>
            <a:ext cx="4629873" cy="4114800"/>
          </a:xfrm>
          <a:custGeom>
            <a:avLst/>
            <a:gdLst/>
            <a:ahLst/>
            <a:cxnLst/>
            <a:rect l="l" t="t" r="r" b="b"/>
            <a:pathLst>
              <a:path w="4629873" h="4114800">
                <a:moveTo>
                  <a:pt x="0" y="0"/>
                </a:moveTo>
                <a:lnTo>
                  <a:pt x="4629874" y="0"/>
                </a:lnTo>
                <a:lnTo>
                  <a:pt x="4629874" y="4114800"/>
                </a:lnTo>
                <a:lnTo>
                  <a:pt x="0" y="4114800"/>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855230" y="2455800"/>
            <a:ext cx="7011710"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Offering Telehealth Services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8421285" y="1664409"/>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7810454" y="1664409"/>
            <a:ext cx="3889496" cy="1766479"/>
          </a:xfrm>
          <a:custGeom>
            <a:avLst/>
            <a:gdLst/>
            <a:ahLst/>
            <a:cxnLst/>
            <a:rect l="l" t="t" r="r" b="b"/>
            <a:pathLst>
              <a:path w="3889496" h="1766479">
                <a:moveTo>
                  <a:pt x="0" y="0"/>
                </a:moveTo>
                <a:lnTo>
                  <a:pt x="3889495" y="0"/>
                </a:lnTo>
                <a:lnTo>
                  <a:pt x="3889495"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5254504" y="1664409"/>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Freeform 7"/>
          <p:cNvSpPr/>
          <p:nvPr/>
        </p:nvSpPr>
        <p:spPr>
          <a:xfrm>
            <a:off x="2374189"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8" name="Freeform 8"/>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0" name="Freeform 10"/>
          <p:cNvSpPr/>
          <p:nvPr/>
        </p:nvSpPr>
        <p:spPr>
          <a:xfrm>
            <a:off x="8842120"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1" name="Freeform 11"/>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2" name="Freeform 12"/>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3" name="Freeform 13"/>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4" name="Freeform 14"/>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6"/>
            <a:stretch>
              <a:fillRect/>
            </a:stretch>
          </a:blipFill>
        </p:spPr>
      </p:sp>
      <p:sp>
        <p:nvSpPr>
          <p:cNvPr id="15" name="TextBox 15"/>
          <p:cNvSpPr txBox="1"/>
          <p:nvPr/>
        </p:nvSpPr>
        <p:spPr>
          <a:xfrm>
            <a:off x="855230" y="2455800"/>
            <a:ext cx="4876970"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5 Principles. One Goal</a:t>
            </a:r>
          </a:p>
        </p:txBody>
      </p:sp>
      <p:sp>
        <p:nvSpPr>
          <p:cNvPr id="16" name="TextBox 16"/>
          <p:cNvSpPr txBox="1"/>
          <p:nvPr/>
        </p:nvSpPr>
        <p:spPr>
          <a:xfrm>
            <a:off x="6263685" y="2455800"/>
            <a:ext cx="7923966"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Low Carbon Alternatives</a:t>
            </a:r>
          </a:p>
        </p:txBody>
      </p:sp>
      <p:grpSp>
        <p:nvGrpSpPr>
          <p:cNvPr id="17" name="Group 17"/>
          <p:cNvGrpSpPr/>
          <p:nvPr/>
        </p:nvGrpSpPr>
        <p:grpSpPr>
          <a:xfrm>
            <a:off x="6085066" y="3726163"/>
            <a:ext cx="6117868" cy="6086086"/>
            <a:chOff x="0" y="0"/>
            <a:chExt cx="8157158" cy="8114782"/>
          </a:xfrm>
        </p:grpSpPr>
        <p:grpSp>
          <p:nvGrpSpPr>
            <p:cNvPr id="18" name="Group 18"/>
            <p:cNvGrpSpPr/>
            <p:nvPr/>
          </p:nvGrpSpPr>
          <p:grpSpPr>
            <a:xfrm>
              <a:off x="0" y="5292046"/>
              <a:ext cx="8146555" cy="2822736"/>
              <a:chOff x="0" y="0"/>
              <a:chExt cx="1052925" cy="364833"/>
            </a:xfrm>
          </p:grpSpPr>
          <p:sp>
            <p:nvSpPr>
              <p:cNvPr id="19" name="Freeform 19"/>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20" name="TextBox 20"/>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grpSp>
          <p:nvGrpSpPr>
            <p:cNvPr id="21" name="Group 21"/>
            <p:cNvGrpSpPr/>
            <p:nvPr/>
          </p:nvGrpSpPr>
          <p:grpSpPr>
            <a:xfrm>
              <a:off x="10603" y="0"/>
              <a:ext cx="8146555" cy="5306959"/>
              <a:chOff x="0" y="0"/>
              <a:chExt cx="1052925" cy="685913"/>
            </a:xfrm>
          </p:grpSpPr>
          <p:sp>
            <p:nvSpPr>
              <p:cNvPr id="22" name="Freeform 22"/>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378B30"/>
              </a:solidFill>
            </p:spPr>
          </p:sp>
          <p:sp>
            <p:nvSpPr>
              <p:cNvPr id="23" name="TextBox 23"/>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sp>
          <p:nvSpPr>
            <p:cNvPr id="24" name="Freeform 24"/>
            <p:cNvSpPr/>
            <p:nvPr/>
          </p:nvSpPr>
          <p:spPr>
            <a:xfrm>
              <a:off x="10603" y="15234"/>
              <a:ext cx="8099102" cy="5291726"/>
            </a:xfrm>
            <a:custGeom>
              <a:avLst/>
              <a:gdLst/>
              <a:ahLst/>
              <a:cxnLst/>
              <a:rect l="l" t="t" r="r" b="b"/>
              <a:pathLst>
                <a:path w="8099102" h="5291726">
                  <a:moveTo>
                    <a:pt x="0" y="0"/>
                  </a:moveTo>
                  <a:lnTo>
                    <a:pt x="8099101" y="0"/>
                  </a:lnTo>
                  <a:lnTo>
                    <a:pt x="8099101" y="5291725"/>
                  </a:lnTo>
                  <a:lnTo>
                    <a:pt x="0" y="5291725"/>
                  </a:lnTo>
                  <a:lnTo>
                    <a:pt x="0" y="0"/>
                  </a:lnTo>
                  <a:close/>
                </a:path>
              </a:pathLst>
            </a:custGeom>
            <a:blipFill>
              <a:blip r:embed="rId7"/>
              <a:stretch>
                <a:fillRect t="-2359" b="-2359"/>
              </a:stretch>
            </a:blipFill>
          </p:spPr>
        </p:sp>
        <p:sp>
          <p:nvSpPr>
            <p:cNvPr id="25" name="TextBox 25"/>
            <p:cNvSpPr txBox="1"/>
            <p:nvPr/>
          </p:nvSpPr>
          <p:spPr>
            <a:xfrm>
              <a:off x="930121" y="5309281"/>
              <a:ext cx="6260066" cy="2805501"/>
            </a:xfrm>
            <a:prstGeom prst="rect">
              <a:avLst/>
            </a:prstGeom>
          </p:spPr>
          <p:txBody>
            <a:bodyPr lIns="0" tIns="0" rIns="0" bIns="0" rtlCol="0" anchor="t">
              <a:spAutoFit/>
            </a:bodyPr>
            <a:lstStyle/>
            <a:p>
              <a:pPr algn="ctr">
                <a:lnSpc>
                  <a:spcPts val="5914"/>
                </a:lnSpc>
              </a:pPr>
              <a:r>
                <a:rPr lang="en-US" sz="4224" b="1">
                  <a:solidFill>
                    <a:srgbClr val="FDFDFC"/>
                  </a:solidFill>
                  <a:latin typeface="TT Norms Bold"/>
                  <a:ea typeface="TT Norms Bold"/>
                  <a:cs typeface="TT Norms Bold"/>
                  <a:sym typeface="TT Norms Bold"/>
                </a:rPr>
                <a:t>#4</a:t>
              </a:r>
            </a:p>
            <a:p>
              <a:pPr marL="0" lvl="0" indent="0" algn="ctr">
                <a:lnSpc>
                  <a:spcPts val="5914"/>
                </a:lnSpc>
              </a:pPr>
              <a:r>
                <a:rPr lang="en-US" sz="4224" b="1">
                  <a:solidFill>
                    <a:srgbClr val="FDFDFC"/>
                  </a:solidFill>
                  <a:latin typeface="TT Norms Bold"/>
                  <a:ea typeface="TT Norms Bold"/>
                  <a:cs typeface="TT Norms Bold"/>
                  <a:sym typeface="TT Norms Bold"/>
                </a:rPr>
                <a:t>Low Carbon Alternatives</a:t>
              </a:r>
            </a:p>
          </p:txBody>
        </p:sp>
      </p:grpSp>
      <p:sp>
        <p:nvSpPr>
          <p:cNvPr id="26" name="TextBox 26"/>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Meeting SDGs</a:t>
            </a:r>
          </a:p>
          <a:p>
            <a:pPr algn="l">
              <a:lnSpc>
                <a:spcPts val="5910"/>
              </a:lnSpc>
            </a:pPr>
            <a:r>
              <a:rPr lang="en-US" sz="4222" b="1">
                <a:solidFill>
                  <a:srgbClr val="FFFFFF"/>
                </a:solidFill>
                <a:latin typeface="TT Norms Bold"/>
                <a:ea typeface="TT Norms Bold"/>
                <a:cs typeface="TT Norms Bold"/>
                <a:sym typeface="TT Norms Bold"/>
              </a:rPr>
              <a:t>and Delivering Sustainable Clinical Practice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319319" y="1664409"/>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792254" y="163923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3"/>
                </a:ext>
              </a:extLst>
            </a:blip>
            <a:stretch>
              <a:fillRect/>
            </a:stretch>
          </a:blipFill>
        </p:spPr>
      </p:sp>
      <p:grpSp>
        <p:nvGrpSpPr>
          <p:cNvPr id="4" name="Group 4"/>
          <p:cNvGrpSpPr/>
          <p:nvPr/>
        </p:nvGrpSpPr>
        <p:grpSpPr>
          <a:xfrm>
            <a:off x="429441" y="3116095"/>
            <a:ext cx="6252187" cy="6252187"/>
            <a:chOff x="0" y="0"/>
            <a:chExt cx="8336250" cy="8336250"/>
          </a:xfrm>
        </p:grpSpPr>
        <p:sp>
          <p:nvSpPr>
            <p:cNvPr id="5" name="Freeform 5"/>
            <p:cNvSpPr/>
            <p:nvPr/>
          </p:nvSpPr>
          <p:spPr>
            <a:xfrm>
              <a:off x="0" y="0"/>
              <a:ext cx="8336250" cy="8336250"/>
            </a:xfrm>
            <a:custGeom>
              <a:avLst/>
              <a:gdLst/>
              <a:ahLst/>
              <a:cxnLst/>
              <a:rect l="l" t="t" r="r" b="b"/>
              <a:pathLst>
                <a:path w="8336250" h="8336250">
                  <a:moveTo>
                    <a:pt x="0" y="0"/>
                  </a:moveTo>
                  <a:lnTo>
                    <a:pt x="8336250" y="0"/>
                  </a:lnTo>
                  <a:lnTo>
                    <a:pt x="8336250" y="8336250"/>
                  </a:lnTo>
                  <a:lnTo>
                    <a:pt x="0" y="8336250"/>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5237278" y="4843484"/>
              <a:ext cx="2938741" cy="2729356"/>
            </a:xfrm>
            <a:custGeom>
              <a:avLst/>
              <a:gdLst/>
              <a:ahLst/>
              <a:cxnLst/>
              <a:rect l="l" t="t" r="r" b="b"/>
              <a:pathLst>
                <a:path w="2938741" h="2729356">
                  <a:moveTo>
                    <a:pt x="0" y="0"/>
                  </a:moveTo>
                  <a:lnTo>
                    <a:pt x="2938741" y="0"/>
                  </a:lnTo>
                  <a:lnTo>
                    <a:pt x="2938741" y="2729356"/>
                  </a:lnTo>
                  <a:lnTo>
                    <a:pt x="0" y="2729356"/>
                  </a:lnTo>
                  <a:lnTo>
                    <a:pt x="0" y="0"/>
                  </a:lnTo>
                  <a:close/>
                </a:path>
              </a:pathLst>
            </a:custGeom>
            <a:blipFill>
              <a:blip>
                <a:extLst>
                  <a:ext uri="{96DAC541-7B7A-43D3-8B79-37D633B846F1}">
                    <asvg:svgBlip xmlns:asvg="http://schemas.microsoft.com/office/drawing/2016/SVG/main" r:embed="rId5"/>
                  </a:ext>
                </a:extLst>
              </a:blip>
              <a:stretch>
                <a:fillRect/>
              </a:stretch>
            </a:blipFill>
          </p:spPr>
        </p:sp>
      </p:grpSp>
      <p:sp>
        <p:nvSpPr>
          <p:cNvPr id="7" name="Freeform 7"/>
          <p:cNvSpPr/>
          <p:nvPr/>
        </p:nvSpPr>
        <p:spPr>
          <a:xfrm>
            <a:off x="1152525"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8" name="Freeform 8"/>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9" name="Freeform 9"/>
          <p:cNvSpPr/>
          <p:nvPr/>
        </p:nvSpPr>
        <p:spPr>
          <a:xfrm>
            <a:off x="3097273"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0" name="Freeform 10"/>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1" name="Freeform 11"/>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2" name="Freeform 12"/>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3" name="Freeform 13"/>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4" name="Freeform 14"/>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5" name="Freeform 15"/>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7"/>
            <a:stretch>
              <a:fillRect/>
            </a:stretch>
          </a:blipFill>
        </p:spPr>
      </p:sp>
      <p:sp>
        <p:nvSpPr>
          <p:cNvPr id="16" name="TextBox 16"/>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contribute to</a:t>
            </a:r>
          </a:p>
          <a:p>
            <a:pPr algn="l">
              <a:lnSpc>
                <a:spcPts val="5910"/>
              </a:lnSpc>
            </a:pPr>
            <a:r>
              <a:rPr lang="en-US" sz="4222" b="1">
                <a:solidFill>
                  <a:srgbClr val="FFFFFF"/>
                </a:solidFill>
                <a:latin typeface="TT Norms Bold"/>
                <a:ea typeface="TT Norms Bold"/>
                <a:cs typeface="TT Norms Bold"/>
                <a:sym typeface="TT Norms Bold"/>
              </a:rPr>
              <a:t>sustainable clinical practice by:</a:t>
            </a:r>
          </a:p>
        </p:txBody>
      </p:sp>
      <p:sp>
        <p:nvSpPr>
          <p:cNvPr id="17" name="TextBox 17"/>
          <p:cNvSpPr txBox="1"/>
          <p:nvPr/>
        </p:nvSpPr>
        <p:spPr>
          <a:xfrm>
            <a:off x="7562687" y="3616798"/>
            <a:ext cx="9696613" cy="564150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Physiotherapists contribute significantly to sustainable practice providing low-cost and low-carbon treatments.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The WHO recognises the empowerment of patients for self-management as a foundation for sustainable healthcare. Patient empowerment for self-care is central to physiotherapy.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Self management incorporates principles of self-efficacy which enables reduced health service utilisation without compromising health. </a:t>
            </a:r>
          </a:p>
        </p:txBody>
      </p:sp>
      <p:grpSp>
        <p:nvGrpSpPr>
          <p:cNvPr id="18" name="Group 18"/>
          <p:cNvGrpSpPr/>
          <p:nvPr/>
        </p:nvGrpSpPr>
        <p:grpSpPr>
          <a:xfrm>
            <a:off x="11548667" y="434886"/>
            <a:ext cx="2123795" cy="2112762"/>
            <a:chOff x="0" y="0"/>
            <a:chExt cx="2831727" cy="2817017"/>
          </a:xfrm>
        </p:grpSpPr>
        <p:grpSp>
          <p:nvGrpSpPr>
            <p:cNvPr id="19" name="Group 19"/>
            <p:cNvGrpSpPr/>
            <p:nvPr/>
          </p:nvGrpSpPr>
          <p:grpSpPr>
            <a:xfrm>
              <a:off x="0" y="1837114"/>
              <a:ext cx="2828047" cy="979902"/>
              <a:chOff x="0" y="0"/>
              <a:chExt cx="1052925" cy="364833"/>
            </a:xfrm>
          </p:grpSpPr>
          <p:sp>
            <p:nvSpPr>
              <p:cNvPr id="20" name="Freeform 20"/>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21" name="TextBox 21"/>
              <p:cNvSpPr txBox="1"/>
              <p:nvPr/>
            </p:nvSpPr>
            <p:spPr>
              <a:xfrm>
                <a:off x="0" y="-38100"/>
                <a:ext cx="1052925" cy="402933"/>
              </a:xfrm>
              <a:prstGeom prst="rect">
                <a:avLst/>
              </a:prstGeom>
            </p:spPr>
            <p:txBody>
              <a:bodyPr lIns="50800" tIns="50800" rIns="50800" bIns="50800" rtlCol="0" anchor="ctr"/>
              <a:lstStyle/>
              <a:p>
                <a:pPr algn="ctr">
                  <a:lnSpc>
                    <a:spcPts val="2240"/>
                  </a:lnSpc>
                </a:pPr>
                <a:endParaRPr/>
              </a:p>
            </p:txBody>
          </p:sp>
        </p:grpSp>
        <p:grpSp>
          <p:nvGrpSpPr>
            <p:cNvPr id="22" name="Group 22"/>
            <p:cNvGrpSpPr/>
            <p:nvPr/>
          </p:nvGrpSpPr>
          <p:grpSpPr>
            <a:xfrm>
              <a:off x="3681" y="0"/>
              <a:ext cx="2828047" cy="1842291"/>
              <a:chOff x="0" y="0"/>
              <a:chExt cx="1052925" cy="685913"/>
            </a:xfrm>
          </p:grpSpPr>
          <p:sp>
            <p:nvSpPr>
              <p:cNvPr id="23" name="Freeform 23"/>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378B30"/>
              </a:solidFill>
            </p:spPr>
          </p:sp>
          <p:sp>
            <p:nvSpPr>
              <p:cNvPr id="24" name="TextBox 24"/>
              <p:cNvSpPr txBox="1"/>
              <p:nvPr/>
            </p:nvSpPr>
            <p:spPr>
              <a:xfrm>
                <a:off x="0" y="-38100"/>
                <a:ext cx="1052925" cy="724013"/>
              </a:xfrm>
              <a:prstGeom prst="rect">
                <a:avLst/>
              </a:prstGeom>
            </p:spPr>
            <p:txBody>
              <a:bodyPr lIns="50800" tIns="50800" rIns="50800" bIns="50800" rtlCol="0" anchor="ctr"/>
              <a:lstStyle/>
              <a:p>
                <a:pPr algn="ctr">
                  <a:lnSpc>
                    <a:spcPts val="2240"/>
                  </a:lnSpc>
                </a:pPr>
                <a:endParaRPr/>
              </a:p>
            </p:txBody>
          </p:sp>
        </p:grpSp>
        <p:sp>
          <p:nvSpPr>
            <p:cNvPr id="25" name="Freeform 25"/>
            <p:cNvSpPr/>
            <p:nvPr/>
          </p:nvSpPr>
          <p:spPr>
            <a:xfrm>
              <a:off x="3681" y="5288"/>
              <a:ext cx="2811573" cy="1837003"/>
            </a:xfrm>
            <a:custGeom>
              <a:avLst/>
              <a:gdLst/>
              <a:ahLst/>
              <a:cxnLst/>
              <a:rect l="l" t="t" r="r" b="b"/>
              <a:pathLst>
                <a:path w="2811573" h="1837003">
                  <a:moveTo>
                    <a:pt x="0" y="0"/>
                  </a:moveTo>
                  <a:lnTo>
                    <a:pt x="2811573" y="0"/>
                  </a:lnTo>
                  <a:lnTo>
                    <a:pt x="2811573" y="1837003"/>
                  </a:lnTo>
                  <a:lnTo>
                    <a:pt x="0" y="1837003"/>
                  </a:lnTo>
                  <a:lnTo>
                    <a:pt x="0" y="0"/>
                  </a:lnTo>
                  <a:close/>
                </a:path>
              </a:pathLst>
            </a:custGeom>
            <a:blipFill>
              <a:blip r:embed="rId8"/>
              <a:stretch>
                <a:fillRect t="-2359" b="-2359"/>
              </a:stretch>
            </a:blipFill>
          </p:spPr>
        </p:sp>
        <p:sp>
          <p:nvSpPr>
            <p:cNvPr id="26" name="TextBox 26"/>
            <p:cNvSpPr txBox="1"/>
            <p:nvPr/>
          </p:nvSpPr>
          <p:spPr>
            <a:xfrm>
              <a:off x="322888" y="1834756"/>
              <a:ext cx="2173159" cy="982260"/>
            </a:xfrm>
            <a:prstGeom prst="rect">
              <a:avLst/>
            </a:prstGeom>
          </p:spPr>
          <p:txBody>
            <a:bodyPr lIns="0" tIns="0" rIns="0" bIns="0" rtlCol="0" anchor="t">
              <a:spAutoFit/>
            </a:bodyPr>
            <a:lstStyle/>
            <a:p>
              <a:pPr algn="ctr">
                <a:lnSpc>
                  <a:spcPts val="2053"/>
                </a:lnSpc>
              </a:pPr>
              <a:r>
                <a:rPr lang="en-US" sz="1466" b="1">
                  <a:solidFill>
                    <a:srgbClr val="FDFDFC"/>
                  </a:solidFill>
                  <a:latin typeface="TT Norms Bold"/>
                  <a:ea typeface="TT Norms Bold"/>
                  <a:cs typeface="TT Norms Bold"/>
                  <a:sym typeface="TT Norms Bold"/>
                </a:rPr>
                <a:t>#4</a:t>
              </a:r>
            </a:p>
            <a:p>
              <a:pPr marL="0" lvl="0" indent="0" algn="ctr">
                <a:lnSpc>
                  <a:spcPts val="2053"/>
                </a:lnSpc>
              </a:pPr>
              <a:r>
                <a:rPr lang="en-US" sz="1466" b="1">
                  <a:solidFill>
                    <a:srgbClr val="FDFDFC"/>
                  </a:solidFill>
                  <a:latin typeface="TT Norms Bold"/>
                  <a:ea typeface="TT Norms Bold"/>
                  <a:cs typeface="TT Norms Bold"/>
                  <a:sym typeface="TT Norms Bold"/>
                </a:rPr>
                <a:t>Low Carbon Alternatives</a:t>
              </a:r>
            </a:p>
          </p:txBody>
        </p:sp>
      </p:grpSp>
      <p:sp>
        <p:nvSpPr>
          <p:cNvPr id="27" name="TextBox 27"/>
          <p:cNvSpPr txBox="1"/>
          <p:nvPr/>
        </p:nvSpPr>
        <p:spPr>
          <a:xfrm>
            <a:off x="855230" y="2455800"/>
            <a:ext cx="7617439"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Using Low Carbon Alternatives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737002" y="163923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3" name="Freeform 3"/>
          <p:cNvSpPr/>
          <p:nvPr/>
        </p:nvSpPr>
        <p:spPr>
          <a:xfrm>
            <a:off x="1792254" y="163923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4" name="Freeform 4"/>
          <p:cNvSpPr/>
          <p:nvPr/>
        </p:nvSpPr>
        <p:spPr>
          <a:xfrm>
            <a:off x="1152525"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6" name="Freeform 6"/>
          <p:cNvSpPr/>
          <p:nvPr/>
        </p:nvSpPr>
        <p:spPr>
          <a:xfrm>
            <a:off x="3097273"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7" name="Freeform 7"/>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0" name="Freeform 10"/>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1" name="Freeform 11"/>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2" name="Freeform 12"/>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6"/>
            <a:stretch>
              <a:fillRect/>
            </a:stretch>
          </a:blipFill>
        </p:spPr>
      </p:sp>
      <p:sp>
        <p:nvSpPr>
          <p:cNvPr id="13" name="TextBox 13"/>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contribute to</a:t>
            </a:r>
          </a:p>
          <a:p>
            <a:pPr algn="l">
              <a:lnSpc>
                <a:spcPts val="5910"/>
              </a:lnSpc>
            </a:pPr>
            <a:r>
              <a:rPr lang="en-US" sz="4222" b="1">
                <a:solidFill>
                  <a:srgbClr val="FFFFFF"/>
                </a:solidFill>
                <a:latin typeface="TT Norms Bold"/>
                <a:ea typeface="TT Norms Bold"/>
                <a:cs typeface="TT Norms Bold"/>
                <a:sym typeface="TT Norms Bold"/>
              </a:rPr>
              <a:t>sustainable clinical practice by:</a:t>
            </a:r>
          </a:p>
        </p:txBody>
      </p:sp>
      <p:grpSp>
        <p:nvGrpSpPr>
          <p:cNvPr id="14" name="Group 14"/>
          <p:cNvGrpSpPr/>
          <p:nvPr/>
        </p:nvGrpSpPr>
        <p:grpSpPr>
          <a:xfrm>
            <a:off x="11548667" y="434886"/>
            <a:ext cx="2123795" cy="2112762"/>
            <a:chOff x="0" y="0"/>
            <a:chExt cx="2831727" cy="2817017"/>
          </a:xfrm>
        </p:grpSpPr>
        <p:grpSp>
          <p:nvGrpSpPr>
            <p:cNvPr id="15" name="Group 15"/>
            <p:cNvGrpSpPr/>
            <p:nvPr/>
          </p:nvGrpSpPr>
          <p:grpSpPr>
            <a:xfrm>
              <a:off x="0" y="1837114"/>
              <a:ext cx="2828047" cy="979902"/>
              <a:chOff x="0" y="0"/>
              <a:chExt cx="1052925" cy="364833"/>
            </a:xfrm>
          </p:grpSpPr>
          <p:sp>
            <p:nvSpPr>
              <p:cNvPr id="16" name="Freeform 16"/>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17" name="TextBox 17"/>
              <p:cNvSpPr txBox="1"/>
              <p:nvPr/>
            </p:nvSpPr>
            <p:spPr>
              <a:xfrm>
                <a:off x="0" y="-38100"/>
                <a:ext cx="1052925" cy="402933"/>
              </a:xfrm>
              <a:prstGeom prst="rect">
                <a:avLst/>
              </a:prstGeom>
            </p:spPr>
            <p:txBody>
              <a:bodyPr lIns="50800" tIns="50800" rIns="50800" bIns="50800" rtlCol="0" anchor="ctr"/>
              <a:lstStyle/>
              <a:p>
                <a:pPr algn="ctr">
                  <a:lnSpc>
                    <a:spcPts val="2240"/>
                  </a:lnSpc>
                </a:pPr>
                <a:endParaRPr/>
              </a:p>
            </p:txBody>
          </p:sp>
        </p:grpSp>
        <p:grpSp>
          <p:nvGrpSpPr>
            <p:cNvPr id="18" name="Group 18"/>
            <p:cNvGrpSpPr/>
            <p:nvPr/>
          </p:nvGrpSpPr>
          <p:grpSpPr>
            <a:xfrm>
              <a:off x="3681" y="0"/>
              <a:ext cx="2828047" cy="1842291"/>
              <a:chOff x="0" y="0"/>
              <a:chExt cx="1052925" cy="685913"/>
            </a:xfrm>
          </p:grpSpPr>
          <p:sp>
            <p:nvSpPr>
              <p:cNvPr id="19" name="Freeform 19"/>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378B30"/>
              </a:solidFill>
            </p:spPr>
          </p:sp>
          <p:sp>
            <p:nvSpPr>
              <p:cNvPr id="20" name="TextBox 20"/>
              <p:cNvSpPr txBox="1"/>
              <p:nvPr/>
            </p:nvSpPr>
            <p:spPr>
              <a:xfrm>
                <a:off x="0" y="-38100"/>
                <a:ext cx="1052925" cy="724013"/>
              </a:xfrm>
              <a:prstGeom prst="rect">
                <a:avLst/>
              </a:prstGeom>
            </p:spPr>
            <p:txBody>
              <a:bodyPr lIns="50800" tIns="50800" rIns="50800" bIns="50800" rtlCol="0" anchor="ctr"/>
              <a:lstStyle/>
              <a:p>
                <a:pPr algn="ctr">
                  <a:lnSpc>
                    <a:spcPts val="2240"/>
                  </a:lnSpc>
                </a:pPr>
                <a:endParaRPr/>
              </a:p>
            </p:txBody>
          </p:sp>
        </p:grpSp>
        <p:sp>
          <p:nvSpPr>
            <p:cNvPr id="21" name="Freeform 21"/>
            <p:cNvSpPr/>
            <p:nvPr/>
          </p:nvSpPr>
          <p:spPr>
            <a:xfrm>
              <a:off x="3681" y="5288"/>
              <a:ext cx="2811573" cy="1837003"/>
            </a:xfrm>
            <a:custGeom>
              <a:avLst/>
              <a:gdLst/>
              <a:ahLst/>
              <a:cxnLst/>
              <a:rect l="l" t="t" r="r" b="b"/>
              <a:pathLst>
                <a:path w="2811573" h="1837003">
                  <a:moveTo>
                    <a:pt x="0" y="0"/>
                  </a:moveTo>
                  <a:lnTo>
                    <a:pt x="2811573" y="0"/>
                  </a:lnTo>
                  <a:lnTo>
                    <a:pt x="2811573" y="1837003"/>
                  </a:lnTo>
                  <a:lnTo>
                    <a:pt x="0" y="1837003"/>
                  </a:lnTo>
                  <a:lnTo>
                    <a:pt x="0" y="0"/>
                  </a:lnTo>
                  <a:close/>
                </a:path>
              </a:pathLst>
            </a:custGeom>
            <a:blipFill>
              <a:blip r:embed="rId7"/>
              <a:stretch>
                <a:fillRect t="-2359" b="-2359"/>
              </a:stretch>
            </a:blipFill>
          </p:spPr>
        </p:sp>
        <p:sp>
          <p:nvSpPr>
            <p:cNvPr id="22" name="TextBox 22"/>
            <p:cNvSpPr txBox="1"/>
            <p:nvPr/>
          </p:nvSpPr>
          <p:spPr>
            <a:xfrm>
              <a:off x="322888" y="1834756"/>
              <a:ext cx="2173159" cy="982260"/>
            </a:xfrm>
            <a:prstGeom prst="rect">
              <a:avLst/>
            </a:prstGeom>
          </p:spPr>
          <p:txBody>
            <a:bodyPr lIns="0" tIns="0" rIns="0" bIns="0" rtlCol="0" anchor="t">
              <a:spAutoFit/>
            </a:bodyPr>
            <a:lstStyle/>
            <a:p>
              <a:pPr algn="ctr">
                <a:lnSpc>
                  <a:spcPts val="2053"/>
                </a:lnSpc>
              </a:pPr>
              <a:r>
                <a:rPr lang="en-US" sz="1466" b="1">
                  <a:solidFill>
                    <a:srgbClr val="FDFDFC"/>
                  </a:solidFill>
                  <a:latin typeface="TT Norms Bold"/>
                  <a:ea typeface="TT Norms Bold"/>
                  <a:cs typeface="TT Norms Bold"/>
                  <a:sym typeface="TT Norms Bold"/>
                </a:rPr>
                <a:t>#4</a:t>
              </a:r>
            </a:p>
            <a:p>
              <a:pPr marL="0" lvl="0" indent="0" algn="ctr">
                <a:lnSpc>
                  <a:spcPts val="2053"/>
                </a:lnSpc>
              </a:pPr>
              <a:r>
                <a:rPr lang="en-US" sz="1466" b="1">
                  <a:solidFill>
                    <a:srgbClr val="FDFDFC"/>
                  </a:solidFill>
                  <a:latin typeface="TT Norms Bold"/>
                  <a:ea typeface="TT Norms Bold"/>
                  <a:cs typeface="TT Norms Bold"/>
                  <a:sym typeface="TT Norms Bold"/>
                </a:rPr>
                <a:t>Low Carbon Alternatives</a:t>
              </a:r>
            </a:p>
          </p:txBody>
        </p:sp>
      </p:grpSp>
      <p:sp>
        <p:nvSpPr>
          <p:cNvPr id="23" name="Freeform 23"/>
          <p:cNvSpPr/>
          <p:nvPr/>
        </p:nvSpPr>
        <p:spPr>
          <a:xfrm>
            <a:off x="363348" y="4369091"/>
            <a:ext cx="6623421" cy="4114800"/>
          </a:xfrm>
          <a:custGeom>
            <a:avLst/>
            <a:gdLst/>
            <a:ahLst/>
            <a:cxnLst/>
            <a:rect l="l" t="t" r="r" b="b"/>
            <a:pathLst>
              <a:path w="6623421" h="4114800">
                <a:moveTo>
                  <a:pt x="0" y="0"/>
                </a:moveTo>
                <a:lnTo>
                  <a:pt x="6623421" y="0"/>
                </a:lnTo>
                <a:lnTo>
                  <a:pt x="6623421" y="4114800"/>
                </a:lnTo>
                <a:lnTo>
                  <a:pt x="0" y="4114800"/>
                </a:lnTo>
                <a:lnTo>
                  <a:pt x="0" y="0"/>
                </a:lnTo>
                <a:close/>
              </a:path>
            </a:pathLst>
          </a:custGeom>
          <a:blipFill>
            <a:blip>
              <a:extLst>
                <a:ext uri="{96DAC541-7B7A-43D3-8B79-37D633B846F1}">
                  <asvg:svgBlip xmlns:asvg="http://schemas.microsoft.com/office/drawing/2016/SVG/main" r:embed="rId8"/>
                </a:ext>
              </a:extLst>
            </a:blip>
            <a:stretch>
              <a:fillRect/>
            </a:stretch>
          </a:blipFill>
        </p:spPr>
      </p:sp>
      <p:sp>
        <p:nvSpPr>
          <p:cNvPr id="24" name="TextBox 24"/>
          <p:cNvSpPr txBox="1"/>
          <p:nvPr/>
        </p:nvSpPr>
        <p:spPr>
          <a:xfrm>
            <a:off x="7562687" y="4091514"/>
            <a:ext cx="9696613" cy="461280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Promoting active transport such as walking and cycling which:</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contributes to a healthier lifestyle for both healthcare workers and patients.</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reduces carbon emissions.</a:t>
            </a:r>
          </a:p>
          <a:p>
            <a:pPr marL="624729" lvl="1" indent="-312365" algn="l">
              <a:lnSpc>
                <a:spcPts val="4051"/>
              </a:lnSpc>
              <a:buFont typeface="Arial"/>
              <a:buChar char="•"/>
            </a:pPr>
            <a:r>
              <a:rPr lang="en-US" sz="2893">
                <a:solidFill>
                  <a:srgbClr val="000000"/>
                </a:solidFill>
                <a:latin typeface="TT Norms"/>
                <a:ea typeface="TT Norms"/>
                <a:cs typeface="TT Norms"/>
                <a:sym typeface="TT Norms"/>
              </a:rPr>
              <a:t>supports sustainable community mobility.</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Integrating eco-friendly transport options into clinical practice helps build a sustainable future.</a:t>
            </a:r>
          </a:p>
        </p:txBody>
      </p:sp>
      <p:sp>
        <p:nvSpPr>
          <p:cNvPr id="25" name="TextBox 25"/>
          <p:cNvSpPr txBox="1"/>
          <p:nvPr/>
        </p:nvSpPr>
        <p:spPr>
          <a:xfrm>
            <a:off x="855230" y="2455800"/>
            <a:ext cx="7617439"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Promoting Active Transport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7849785" y="1664409"/>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7810454" y="1664409"/>
            <a:ext cx="3889496" cy="1766479"/>
          </a:xfrm>
          <a:custGeom>
            <a:avLst/>
            <a:gdLst/>
            <a:ahLst/>
            <a:cxnLst/>
            <a:rect l="l" t="t" r="r" b="b"/>
            <a:pathLst>
              <a:path w="3889496" h="1766479">
                <a:moveTo>
                  <a:pt x="0" y="0"/>
                </a:moveTo>
                <a:lnTo>
                  <a:pt x="3889495" y="0"/>
                </a:lnTo>
                <a:lnTo>
                  <a:pt x="3889495"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5254504" y="1664409"/>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Freeform 7"/>
          <p:cNvSpPr/>
          <p:nvPr/>
        </p:nvSpPr>
        <p:spPr>
          <a:xfrm>
            <a:off x="2374189"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8" name="Freeform 8"/>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0" name="Freeform 10"/>
          <p:cNvSpPr/>
          <p:nvPr/>
        </p:nvSpPr>
        <p:spPr>
          <a:xfrm>
            <a:off x="8842120"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1" name="Freeform 11"/>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2" name="Freeform 12"/>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3" name="Freeform 13"/>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4" name="Freeform 14"/>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6"/>
            <a:stretch>
              <a:fillRect/>
            </a:stretch>
          </a:blipFill>
        </p:spPr>
      </p:sp>
      <p:sp>
        <p:nvSpPr>
          <p:cNvPr id="15" name="TextBox 15"/>
          <p:cNvSpPr txBox="1"/>
          <p:nvPr/>
        </p:nvSpPr>
        <p:spPr>
          <a:xfrm>
            <a:off x="855230" y="2455800"/>
            <a:ext cx="4876970"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5 Principles. One Goal</a:t>
            </a:r>
          </a:p>
        </p:txBody>
      </p:sp>
      <p:sp>
        <p:nvSpPr>
          <p:cNvPr id="16" name="TextBox 16"/>
          <p:cNvSpPr txBox="1"/>
          <p:nvPr/>
        </p:nvSpPr>
        <p:spPr>
          <a:xfrm>
            <a:off x="6263685" y="2455800"/>
            <a:ext cx="7923966"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Efficient Resource Use</a:t>
            </a:r>
          </a:p>
        </p:txBody>
      </p:sp>
      <p:grpSp>
        <p:nvGrpSpPr>
          <p:cNvPr id="17" name="Group 17"/>
          <p:cNvGrpSpPr/>
          <p:nvPr/>
        </p:nvGrpSpPr>
        <p:grpSpPr>
          <a:xfrm>
            <a:off x="6087139" y="3726163"/>
            <a:ext cx="6113721" cy="6083956"/>
            <a:chOff x="0" y="0"/>
            <a:chExt cx="8151628" cy="8111941"/>
          </a:xfrm>
        </p:grpSpPr>
        <p:grpSp>
          <p:nvGrpSpPr>
            <p:cNvPr id="18" name="Group 18"/>
            <p:cNvGrpSpPr/>
            <p:nvPr/>
          </p:nvGrpSpPr>
          <p:grpSpPr>
            <a:xfrm>
              <a:off x="7924" y="5290194"/>
              <a:ext cx="8143704" cy="2821748"/>
              <a:chOff x="0" y="0"/>
              <a:chExt cx="1052925" cy="364833"/>
            </a:xfrm>
          </p:grpSpPr>
          <p:sp>
            <p:nvSpPr>
              <p:cNvPr id="19" name="Freeform 19"/>
              <p:cNvSpPr/>
              <p:nvPr/>
            </p:nvSpPr>
            <p:spPr>
              <a:xfrm>
                <a:off x="0" y="0"/>
                <a:ext cx="1052925" cy="364833"/>
              </a:xfrm>
              <a:custGeom>
                <a:avLst/>
                <a:gdLst/>
                <a:ahLst/>
                <a:cxnLst/>
                <a:rect l="l" t="t" r="r" b="b"/>
                <a:pathLst>
                  <a:path w="1052925" h="364833">
                    <a:moveTo>
                      <a:pt x="0" y="0"/>
                    </a:moveTo>
                    <a:lnTo>
                      <a:pt x="1052925" y="0"/>
                    </a:lnTo>
                    <a:lnTo>
                      <a:pt x="1052925" y="364833"/>
                    </a:lnTo>
                    <a:lnTo>
                      <a:pt x="0" y="364833"/>
                    </a:lnTo>
                    <a:close/>
                  </a:path>
                </a:pathLst>
              </a:custGeom>
              <a:solidFill>
                <a:srgbClr val="005FAF"/>
              </a:solidFill>
            </p:spPr>
          </p:sp>
          <p:sp>
            <p:nvSpPr>
              <p:cNvPr id="20" name="TextBox 20"/>
              <p:cNvSpPr txBox="1"/>
              <p:nvPr/>
            </p:nvSpPr>
            <p:spPr>
              <a:xfrm>
                <a:off x="0" y="-38100"/>
                <a:ext cx="1052925" cy="402933"/>
              </a:xfrm>
              <a:prstGeom prst="rect">
                <a:avLst/>
              </a:prstGeom>
            </p:spPr>
            <p:txBody>
              <a:bodyPr lIns="50800" tIns="50800" rIns="50800" bIns="50800" rtlCol="0" anchor="ctr"/>
              <a:lstStyle/>
              <a:p>
                <a:pPr algn="ctr">
                  <a:lnSpc>
                    <a:spcPts val="2239"/>
                  </a:lnSpc>
                </a:pPr>
                <a:endParaRPr/>
              </a:p>
            </p:txBody>
          </p:sp>
        </p:grpSp>
        <p:grpSp>
          <p:nvGrpSpPr>
            <p:cNvPr id="21" name="Group 21"/>
            <p:cNvGrpSpPr/>
            <p:nvPr/>
          </p:nvGrpSpPr>
          <p:grpSpPr>
            <a:xfrm>
              <a:off x="0" y="0"/>
              <a:ext cx="8143704" cy="5305102"/>
              <a:chOff x="0" y="0"/>
              <a:chExt cx="1052925" cy="685913"/>
            </a:xfrm>
          </p:grpSpPr>
          <p:sp>
            <p:nvSpPr>
              <p:cNvPr id="22" name="Freeform 22"/>
              <p:cNvSpPr/>
              <p:nvPr/>
            </p:nvSpPr>
            <p:spPr>
              <a:xfrm>
                <a:off x="0" y="0"/>
                <a:ext cx="1052925" cy="685913"/>
              </a:xfrm>
              <a:custGeom>
                <a:avLst/>
                <a:gdLst/>
                <a:ahLst/>
                <a:cxnLst/>
                <a:rect l="l" t="t" r="r" b="b"/>
                <a:pathLst>
                  <a:path w="1052925" h="685913">
                    <a:moveTo>
                      <a:pt x="0" y="0"/>
                    </a:moveTo>
                    <a:lnTo>
                      <a:pt x="1052925" y="0"/>
                    </a:lnTo>
                    <a:lnTo>
                      <a:pt x="1052925" y="685913"/>
                    </a:lnTo>
                    <a:lnTo>
                      <a:pt x="0" y="685913"/>
                    </a:lnTo>
                    <a:close/>
                  </a:path>
                </a:pathLst>
              </a:custGeom>
              <a:solidFill>
                <a:srgbClr val="378B30"/>
              </a:solidFill>
            </p:spPr>
          </p:sp>
          <p:sp>
            <p:nvSpPr>
              <p:cNvPr id="23" name="TextBox 23"/>
              <p:cNvSpPr txBox="1"/>
              <p:nvPr/>
            </p:nvSpPr>
            <p:spPr>
              <a:xfrm>
                <a:off x="0" y="-38100"/>
                <a:ext cx="1052925" cy="724013"/>
              </a:xfrm>
              <a:prstGeom prst="rect">
                <a:avLst/>
              </a:prstGeom>
            </p:spPr>
            <p:txBody>
              <a:bodyPr lIns="50800" tIns="50800" rIns="50800" bIns="50800" rtlCol="0" anchor="ctr"/>
              <a:lstStyle/>
              <a:p>
                <a:pPr algn="ctr">
                  <a:lnSpc>
                    <a:spcPts val="2239"/>
                  </a:lnSpc>
                </a:pPr>
                <a:endParaRPr/>
              </a:p>
            </p:txBody>
          </p:sp>
        </p:grpSp>
        <p:sp>
          <p:nvSpPr>
            <p:cNvPr id="24" name="Freeform 24"/>
            <p:cNvSpPr/>
            <p:nvPr/>
          </p:nvSpPr>
          <p:spPr>
            <a:xfrm>
              <a:off x="27994" y="50698"/>
              <a:ext cx="8074919" cy="5239496"/>
            </a:xfrm>
            <a:custGeom>
              <a:avLst/>
              <a:gdLst/>
              <a:ahLst/>
              <a:cxnLst/>
              <a:rect l="l" t="t" r="r" b="b"/>
              <a:pathLst>
                <a:path w="8074919" h="5239496">
                  <a:moveTo>
                    <a:pt x="0" y="0"/>
                  </a:moveTo>
                  <a:lnTo>
                    <a:pt x="8074919" y="0"/>
                  </a:lnTo>
                  <a:lnTo>
                    <a:pt x="8074919" y="5239496"/>
                  </a:lnTo>
                  <a:lnTo>
                    <a:pt x="0" y="5239496"/>
                  </a:lnTo>
                  <a:lnTo>
                    <a:pt x="0" y="0"/>
                  </a:lnTo>
                  <a:close/>
                </a:path>
              </a:pathLst>
            </a:custGeom>
            <a:blipFill>
              <a:blip r:embed="rId7"/>
              <a:stretch>
                <a:fillRect t="-2724" b="-2724"/>
              </a:stretch>
            </a:blipFill>
          </p:spPr>
        </p:sp>
        <p:sp>
          <p:nvSpPr>
            <p:cNvPr id="25" name="TextBox 25"/>
            <p:cNvSpPr txBox="1"/>
            <p:nvPr/>
          </p:nvSpPr>
          <p:spPr>
            <a:xfrm>
              <a:off x="1010042" y="5307393"/>
              <a:ext cx="6110824" cy="2804549"/>
            </a:xfrm>
            <a:prstGeom prst="rect">
              <a:avLst/>
            </a:prstGeom>
          </p:spPr>
          <p:txBody>
            <a:bodyPr lIns="0" tIns="0" rIns="0" bIns="0" rtlCol="0" anchor="t">
              <a:spAutoFit/>
            </a:bodyPr>
            <a:lstStyle/>
            <a:p>
              <a:pPr algn="ctr">
                <a:lnSpc>
                  <a:spcPts val="5912"/>
                </a:lnSpc>
              </a:pPr>
              <a:r>
                <a:rPr lang="en-US" sz="4223" b="1">
                  <a:solidFill>
                    <a:srgbClr val="FDFDFC"/>
                  </a:solidFill>
                  <a:latin typeface="TT Norms Bold"/>
                  <a:ea typeface="TT Norms Bold"/>
                  <a:cs typeface="TT Norms Bold"/>
                  <a:sym typeface="TT Norms Bold"/>
                </a:rPr>
                <a:t>#5</a:t>
              </a:r>
            </a:p>
            <a:p>
              <a:pPr marL="0" lvl="0" indent="0" algn="ctr">
                <a:lnSpc>
                  <a:spcPts val="5912"/>
                </a:lnSpc>
              </a:pPr>
              <a:r>
                <a:rPr lang="en-US" sz="4223" b="1">
                  <a:solidFill>
                    <a:srgbClr val="FDFDFC"/>
                  </a:solidFill>
                  <a:latin typeface="TT Norms Bold"/>
                  <a:ea typeface="TT Norms Bold"/>
                  <a:cs typeface="TT Norms Bold"/>
                  <a:sym typeface="TT Norms Bold"/>
                </a:rPr>
                <a:t>Efficient Resource Use</a:t>
              </a:r>
            </a:p>
          </p:txBody>
        </p:sp>
      </p:grpSp>
      <p:sp>
        <p:nvSpPr>
          <p:cNvPr id="26" name="TextBox 26"/>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Meeting SDGs</a:t>
            </a:r>
          </a:p>
          <a:p>
            <a:pPr algn="l">
              <a:lnSpc>
                <a:spcPts val="5910"/>
              </a:lnSpc>
            </a:pPr>
            <a:r>
              <a:rPr lang="en-US" sz="4222" b="1">
                <a:solidFill>
                  <a:srgbClr val="FFFFFF"/>
                </a:solidFill>
                <a:latin typeface="TT Norms Bold"/>
                <a:ea typeface="TT Norms Bold"/>
                <a:cs typeface="TT Norms Bold"/>
                <a:sym typeface="TT Norms Bold"/>
              </a:rPr>
              <a:t>and Delivering Sustainable Clinical Practice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92254" y="163923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3" name="Freeform 3"/>
          <p:cNvSpPr/>
          <p:nvPr/>
        </p:nvSpPr>
        <p:spPr>
          <a:xfrm>
            <a:off x="1152525"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1515307"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3279939" y="1658841"/>
            <a:ext cx="3889496" cy="1766479"/>
          </a:xfrm>
          <a:custGeom>
            <a:avLst/>
            <a:gdLst/>
            <a:ahLst/>
            <a:cxnLst/>
            <a:rect l="l" t="t" r="r" b="b"/>
            <a:pathLst>
              <a:path w="3889496" h="1766479">
                <a:moveTo>
                  <a:pt x="0" y="0"/>
                </a:moveTo>
                <a:lnTo>
                  <a:pt x="3889496" y="0"/>
                </a:lnTo>
                <a:lnTo>
                  <a:pt x="3889496" y="1766480"/>
                </a:lnTo>
                <a:lnTo>
                  <a:pt x="0" y="1766480"/>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a:off x="6897372"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0" name="Freeform 10"/>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1" name="Freeform 11"/>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6"/>
            <a:stretch>
              <a:fillRect/>
            </a:stretch>
          </a:blipFill>
        </p:spPr>
      </p:sp>
      <p:sp>
        <p:nvSpPr>
          <p:cNvPr id="12" name="TextBox 12"/>
          <p:cNvSpPr txBox="1"/>
          <p:nvPr/>
        </p:nvSpPr>
        <p:spPr>
          <a:xfrm>
            <a:off x="855230" y="57150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Physiotherapists contribute to</a:t>
            </a:r>
          </a:p>
          <a:p>
            <a:pPr algn="l">
              <a:lnSpc>
                <a:spcPts val="5910"/>
              </a:lnSpc>
            </a:pPr>
            <a:r>
              <a:rPr lang="en-US" sz="4222" b="1">
                <a:solidFill>
                  <a:srgbClr val="FFFFFF"/>
                </a:solidFill>
                <a:latin typeface="TT Norms Bold"/>
                <a:ea typeface="TT Norms Bold"/>
                <a:cs typeface="TT Norms Bold"/>
                <a:sym typeface="TT Norms Bold"/>
              </a:rPr>
              <a:t>sustainable clinical practice through:</a:t>
            </a:r>
          </a:p>
        </p:txBody>
      </p:sp>
      <p:sp>
        <p:nvSpPr>
          <p:cNvPr id="13" name="Freeform 13"/>
          <p:cNvSpPr/>
          <p:nvPr/>
        </p:nvSpPr>
        <p:spPr>
          <a:xfrm>
            <a:off x="718834" y="4409726"/>
            <a:ext cx="4756878" cy="4627145"/>
          </a:xfrm>
          <a:custGeom>
            <a:avLst/>
            <a:gdLst/>
            <a:ahLst/>
            <a:cxnLst/>
            <a:rect l="l" t="t" r="r" b="b"/>
            <a:pathLst>
              <a:path w="4756878" h="4627145">
                <a:moveTo>
                  <a:pt x="0" y="0"/>
                </a:moveTo>
                <a:lnTo>
                  <a:pt x="4756878" y="0"/>
                </a:lnTo>
                <a:lnTo>
                  <a:pt x="4756878" y="4627145"/>
                </a:lnTo>
                <a:lnTo>
                  <a:pt x="0" y="4627145"/>
                </a:lnTo>
                <a:lnTo>
                  <a:pt x="0" y="0"/>
                </a:lnTo>
                <a:close/>
              </a:path>
            </a:pathLst>
          </a:custGeom>
          <a:blipFill>
            <a:blip r:embed="rId7"/>
            <a:stretch>
              <a:fillRect/>
            </a:stretch>
          </a:blipFill>
        </p:spPr>
      </p:sp>
      <p:sp>
        <p:nvSpPr>
          <p:cNvPr id="14" name="TextBox 14"/>
          <p:cNvSpPr txBox="1"/>
          <p:nvPr/>
        </p:nvSpPr>
        <p:spPr>
          <a:xfrm>
            <a:off x="855230" y="2455800"/>
            <a:ext cx="7617439" cy="596899"/>
          </a:xfrm>
          <a:prstGeom prst="rect">
            <a:avLst/>
          </a:prstGeom>
        </p:spPr>
        <p:txBody>
          <a:bodyPr lIns="0" tIns="0" rIns="0" bIns="0" rtlCol="0" anchor="t">
            <a:spAutoFit/>
          </a:bodyPr>
          <a:lstStyle/>
          <a:p>
            <a:pPr algn="l">
              <a:lnSpc>
                <a:spcPts val="4900"/>
              </a:lnSpc>
            </a:pPr>
            <a:r>
              <a:rPr lang="en-US" sz="3500" b="1">
                <a:solidFill>
                  <a:srgbClr val="000000"/>
                </a:solidFill>
                <a:latin typeface="TT Norms Bold"/>
                <a:ea typeface="TT Norms Bold"/>
                <a:cs typeface="TT Norms Bold"/>
                <a:sym typeface="TT Norms Bold"/>
              </a:rPr>
              <a:t>Operational resource use</a:t>
            </a:r>
          </a:p>
        </p:txBody>
      </p:sp>
      <p:sp>
        <p:nvSpPr>
          <p:cNvPr id="15" name="TextBox 15"/>
          <p:cNvSpPr txBox="1"/>
          <p:nvPr/>
        </p:nvSpPr>
        <p:spPr>
          <a:xfrm>
            <a:off x="5681750" y="3873973"/>
            <a:ext cx="11577550" cy="5641502"/>
          </a:xfrm>
          <a:prstGeom prst="rect">
            <a:avLst/>
          </a:prstGeom>
        </p:spPr>
        <p:txBody>
          <a:bodyPr lIns="0" tIns="0" rIns="0" bIns="0" rtlCol="0" anchor="t">
            <a:spAutoFit/>
          </a:bodyPr>
          <a:lstStyle/>
          <a:p>
            <a:pPr algn="l">
              <a:lnSpc>
                <a:spcPts val="4051"/>
              </a:lnSpc>
            </a:pPr>
            <a:r>
              <a:rPr lang="en-US" sz="2893" b="1">
                <a:solidFill>
                  <a:srgbClr val="004CFF"/>
                </a:solidFill>
                <a:latin typeface="TT Norms Bold"/>
                <a:ea typeface="TT Norms Bold"/>
                <a:cs typeface="TT Norms Bold"/>
                <a:sym typeface="TT Norms Bold"/>
              </a:rPr>
              <a:t>Support Recycling Efforts</a:t>
            </a:r>
          </a:p>
          <a:p>
            <a:pPr algn="l">
              <a:lnSpc>
                <a:spcPts val="4051"/>
              </a:lnSpc>
              <a:spcBef>
                <a:spcPct val="0"/>
              </a:spcBef>
            </a:pPr>
            <a:r>
              <a:rPr lang="en-US" sz="2893">
                <a:solidFill>
                  <a:srgbClr val="000000"/>
                </a:solidFill>
                <a:latin typeface="TT Norms"/>
                <a:ea typeface="TT Norms"/>
                <a:cs typeface="TT Norms"/>
                <a:sym typeface="TT Norms"/>
              </a:rPr>
              <a:t>Purchasing recycled products contributes to environmental sustainability by supporting recycling initiatives and minimising waste.</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b="1">
                <a:solidFill>
                  <a:srgbClr val="004CFF"/>
                </a:solidFill>
                <a:latin typeface="TT Norms Bold"/>
                <a:ea typeface="TT Norms Bold"/>
                <a:cs typeface="TT Norms Bold"/>
                <a:sym typeface="TT Norms Bold"/>
              </a:rPr>
              <a:t>Reduce Demand for New Materials</a:t>
            </a:r>
          </a:p>
          <a:p>
            <a:pPr algn="l">
              <a:lnSpc>
                <a:spcPts val="4051"/>
              </a:lnSpc>
              <a:spcBef>
                <a:spcPct val="0"/>
              </a:spcBef>
            </a:pPr>
            <a:r>
              <a:rPr lang="en-US" sz="2893">
                <a:solidFill>
                  <a:srgbClr val="000000"/>
                </a:solidFill>
                <a:latin typeface="TT Norms"/>
                <a:ea typeface="TT Norms"/>
                <a:cs typeface="TT Norms"/>
                <a:sym typeface="TT Norms"/>
              </a:rPr>
              <a:t>Investing in recycled products significantly reduces the need for new raw materials and conserves natural resources.</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b="1">
                <a:solidFill>
                  <a:srgbClr val="004CFF"/>
                </a:solidFill>
                <a:latin typeface="TT Norms Bold"/>
                <a:ea typeface="TT Norms Bold"/>
                <a:cs typeface="TT Norms Bold"/>
                <a:sym typeface="TT Norms Bold"/>
              </a:rPr>
              <a:t>Equip Physiotherapy Clinics</a:t>
            </a:r>
          </a:p>
          <a:p>
            <a:pPr algn="l">
              <a:lnSpc>
                <a:spcPts val="4051"/>
              </a:lnSpc>
              <a:spcBef>
                <a:spcPct val="0"/>
              </a:spcBef>
            </a:pPr>
            <a:r>
              <a:rPr lang="en-US" sz="2893">
                <a:solidFill>
                  <a:srgbClr val="000000"/>
                </a:solidFill>
                <a:latin typeface="TT Norms"/>
                <a:ea typeface="TT Norms"/>
                <a:cs typeface="TT Norms"/>
                <a:sym typeface="TT Norms"/>
              </a:rPr>
              <a:t>Physiotherapy clinics can enhance their sustainability by maintaining and servicing equipment.</a:t>
            </a:r>
          </a:p>
        </p:txBody>
      </p:sp>
      <p:grpSp>
        <p:nvGrpSpPr>
          <p:cNvPr id="16" name="Group 16"/>
          <p:cNvGrpSpPr/>
          <p:nvPr/>
        </p:nvGrpSpPr>
        <p:grpSpPr>
          <a:xfrm>
            <a:off x="11549062" y="435293"/>
            <a:ext cx="2126323" cy="2207058"/>
            <a:chOff x="0" y="0"/>
            <a:chExt cx="2835097" cy="2942745"/>
          </a:xfrm>
        </p:grpSpPr>
        <p:grpSp>
          <p:nvGrpSpPr>
            <p:cNvPr id="17" name="Group 17"/>
            <p:cNvGrpSpPr/>
            <p:nvPr/>
          </p:nvGrpSpPr>
          <p:grpSpPr>
            <a:xfrm>
              <a:off x="0" y="1919108"/>
              <a:ext cx="2819851" cy="1023637"/>
              <a:chOff x="0" y="0"/>
              <a:chExt cx="1005018" cy="364833"/>
            </a:xfrm>
          </p:grpSpPr>
          <p:sp>
            <p:nvSpPr>
              <p:cNvPr id="18" name="Freeform 18"/>
              <p:cNvSpPr/>
              <p:nvPr/>
            </p:nvSpPr>
            <p:spPr>
              <a:xfrm>
                <a:off x="0" y="0"/>
                <a:ext cx="1005018" cy="364833"/>
              </a:xfrm>
              <a:custGeom>
                <a:avLst/>
                <a:gdLst/>
                <a:ahLst/>
                <a:cxnLst/>
                <a:rect l="l" t="t" r="r" b="b"/>
                <a:pathLst>
                  <a:path w="1005018" h="364833">
                    <a:moveTo>
                      <a:pt x="0" y="0"/>
                    </a:moveTo>
                    <a:lnTo>
                      <a:pt x="1005018" y="0"/>
                    </a:lnTo>
                    <a:lnTo>
                      <a:pt x="1005018" y="364833"/>
                    </a:lnTo>
                    <a:lnTo>
                      <a:pt x="0" y="364833"/>
                    </a:lnTo>
                    <a:close/>
                  </a:path>
                </a:pathLst>
              </a:custGeom>
              <a:solidFill>
                <a:srgbClr val="005FAF"/>
              </a:solidFill>
            </p:spPr>
          </p:sp>
          <p:sp>
            <p:nvSpPr>
              <p:cNvPr id="19" name="TextBox 19"/>
              <p:cNvSpPr txBox="1"/>
              <p:nvPr/>
            </p:nvSpPr>
            <p:spPr>
              <a:xfrm>
                <a:off x="0" y="-38100"/>
                <a:ext cx="1005018" cy="402933"/>
              </a:xfrm>
              <a:prstGeom prst="rect">
                <a:avLst/>
              </a:prstGeom>
            </p:spPr>
            <p:txBody>
              <a:bodyPr lIns="50800" tIns="50800" rIns="50800" bIns="50800" rtlCol="0" anchor="ctr"/>
              <a:lstStyle/>
              <a:p>
                <a:pPr algn="ctr">
                  <a:lnSpc>
                    <a:spcPts val="2239"/>
                  </a:lnSpc>
                </a:pPr>
                <a:endParaRPr/>
              </a:p>
            </p:txBody>
          </p:sp>
        </p:grpSp>
        <p:grpSp>
          <p:nvGrpSpPr>
            <p:cNvPr id="20" name="Group 20"/>
            <p:cNvGrpSpPr/>
            <p:nvPr/>
          </p:nvGrpSpPr>
          <p:grpSpPr>
            <a:xfrm>
              <a:off x="0" y="0"/>
              <a:ext cx="2835097" cy="1924516"/>
              <a:chOff x="0" y="0"/>
              <a:chExt cx="1010452" cy="685913"/>
            </a:xfrm>
          </p:grpSpPr>
          <p:sp>
            <p:nvSpPr>
              <p:cNvPr id="21" name="Freeform 21"/>
              <p:cNvSpPr/>
              <p:nvPr/>
            </p:nvSpPr>
            <p:spPr>
              <a:xfrm>
                <a:off x="0" y="0"/>
                <a:ext cx="1010452" cy="685913"/>
              </a:xfrm>
              <a:custGeom>
                <a:avLst/>
                <a:gdLst/>
                <a:ahLst/>
                <a:cxnLst/>
                <a:rect l="l" t="t" r="r" b="b"/>
                <a:pathLst>
                  <a:path w="1010452" h="685913">
                    <a:moveTo>
                      <a:pt x="0" y="0"/>
                    </a:moveTo>
                    <a:lnTo>
                      <a:pt x="1010452" y="0"/>
                    </a:lnTo>
                    <a:lnTo>
                      <a:pt x="1010452" y="685913"/>
                    </a:lnTo>
                    <a:lnTo>
                      <a:pt x="0" y="685913"/>
                    </a:lnTo>
                    <a:close/>
                  </a:path>
                </a:pathLst>
              </a:custGeom>
              <a:solidFill>
                <a:srgbClr val="378B30"/>
              </a:solidFill>
            </p:spPr>
          </p:sp>
          <p:sp>
            <p:nvSpPr>
              <p:cNvPr id="22" name="TextBox 22"/>
              <p:cNvSpPr txBox="1"/>
              <p:nvPr/>
            </p:nvSpPr>
            <p:spPr>
              <a:xfrm>
                <a:off x="0" y="-38100"/>
                <a:ext cx="1010452" cy="724013"/>
              </a:xfrm>
              <a:prstGeom prst="rect">
                <a:avLst/>
              </a:prstGeom>
            </p:spPr>
            <p:txBody>
              <a:bodyPr lIns="50800" tIns="50800" rIns="50800" bIns="50800" rtlCol="0" anchor="ctr"/>
              <a:lstStyle/>
              <a:p>
                <a:pPr algn="ctr">
                  <a:lnSpc>
                    <a:spcPts val="2239"/>
                  </a:lnSpc>
                </a:pPr>
                <a:endParaRPr/>
              </a:p>
            </p:txBody>
          </p:sp>
        </p:grpSp>
        <p:sp>
          <p:nvSpPr>
            <p:cNvPr id="23" name="Freeform 23"/>
            <p:cNvSpPr/>
            <p:nvPr/>
          </p:nvSpPr>
          <p:spPr>
            <a:xfrm>
              <a:off x="0" y="18392"/>
              <a:ext cx="2811012" cy="1900716"/>
            </a:xfrm>
            <a:custGeom>
              <a:avLst/>
              <a:gdLst/>
              <a:ahLst/>
              <a:cxnLst/>
              <a:rect l="l" t="t" r="r" b="b"/>
              <a:pathLst>
                <a:path w="2811012" h="1900716">
                  <a:moveTo>
                    <a:pt x="0" y="0"/>
                  </a:moveTo>
                  <a:lnTo>
                    <a:pt x="2811012" y="0"/>
                  </a:lnTo>
                  <a:lnTo>
                    <a:pt x="2811012" y="1900716"/>
                  </a:lnTo>
                  <a:lnTo>
                    <a:pt x="0" y="1900716"/>
                  </a:lnTo>
                  <a:lnTo>
                    <a:pt x="0" y="0"/>
                  </a:lnTo>
                  <a:close/>
                </a:path>
              </a:pathLst>
            </a:custGeom>
            <a:blipFill>
              <a:blip r:embed="rId8"/>
              <a:stretch>
                <a:fillRect t="-594" b="-594"/>
              </a:stretch>
            </a:blipFill>
          </p:spPr>
        </p:sp>
        <p:sp>
          <p:nvSpPr>
            <p:cNvPr id="24" name="TextBox 24"/>
            <p:cNvSpPr txBox="1"/>
            <p:nvPr/>
          </p:nvSpPr>
          <p:spPr>
            <a:xfrm>
              <a:off x="339507" y="1927870"/>
              <a:ext cx="2119287" cy="1014874"/>
            </a:xfrm>
            <a:prstGeom prst="rect">
              <a:avLst/>
            </a:prstGeom>
          </p:spPr>
          <p:txBody>
            <a:bodyPr lIns="0" tIns="0" rIns="0" bIns="0" rtlCol="0" anchor="t">
              <a:spAutoFit/>
            </a:bodyPr>
            <a:lstStyle/>
            <a:p>
              <a:pPr algn="ctr">
                <a:lnSpc>
                  <a:spcPts val="2144"/>
                </a:lnSpc>
              </a:pPr>
              <a:r>
                <a:rPr lang="en-US" sz="1532" b="1">
                  <a:solidFill>
                    <a:srgbClr val="FDFDFC"/>
                  </a:solidFill>
                  <a:latin typeface="TT Norms Bold"/>
                  <a:ea typeface="TT Norms Bold"/>
                  <a:cs typeface="TT Norms Bold"/>
                  <a:sym typeface="TT Norms Bold"/>
                </a:rPr>
                <a:t>#5</a:t>
              </a:r>
            </a:p>
            <a:p>
              <a:pPr marL="0" lvl="0" indent="0" algn="ctr">
                <a:lnSpc>
                  <a:spcPts val="2144"/>
                </a:lnSpc>
              </a:pPr>
              <a:r>
                <a:rPr lang="en-US" sz="1532" b="1">
                  <a:solidFill>
                    <a:srgbClr val="FDFDFC"/>
                  </a:solidFill>
                  <a:latin typeface="TT Norms Bold"/>
                  <a:ea typeface="TT Norms Bold"/>
                  <a:cs typeface="TT Norms Bold"/>
                  <a:sym typeface="TT Norms Bold"/>
                </a:rPr>
                <a:t>Efficient Resource Use</a:t>
              </a: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3" name="Freeform 3"/>
          <p:cNvSpPr/>
          <p:nvPr/>
        </p:nvSpPr>
        <p:spPr>
          <a:xfrm>
            <a:off x="6507908"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5" name="Freeform 5"/>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6" name="Freeform 6"/>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7" name="Freeform 7"/>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4"/>
            <a:stretch>
              <a:fillRect/>
            </a:stretch>
          </a:blipFill>
        </p:spPr>
      </p:sp>
      <p:sp>
        <p:nvSpPr>
          <p:cNvPr id="8" name="Freeform 8"/>
          <p:cNvSpPr/>
          <p:nvPr/>
        </p:nvSpPr>
        <p:spPr>
          <a:xfrm>
            <a:off x="700684" y="2712574"/>
            <a:ext cx="7048139" cy="6545726"/>
          </a:xfrm>
          <a:custGeom>
            <a:avLst/>
            <a:gdLst/>
            <a:ahLst/>
            <a:cxnLst/>
            <a:rect l="l" t="t" r="r" b="b"/>
            <a:pathLst>
              <a:path w="7048139" h="6545726">
                <a:moveTo>
                  <a:pt x="0" y="0"/>
                </a:moveTo>
                <a:lnTo>
                  <a:pt x="7048139" y="0"/>
                </a:lnTo>
                <a:lnTo>
                  <a:pt x="7048139" y="6545726"/>
                </a:lnTo>
                <a:lnTo>
                  <a:pt x="0" y="6545726"/>
                </a:lnTo>
                <a:lnTo>
                  <a:pt x="0" y="0"/>
                </a:lnTo>
                <a:close/>
              </a:path>
            </a:pathLst>
          </a:custGeom>
          <a:blipFill>
            <a:blip r:embed="rId5"/>
            <a:stretch>
              <a:fillRect/>
            </a:stretch>
          </a:blipFill>
        </p:spPr>
      </p:sp>
      <p:sp>
        <p:nvSpPr>
          <p:cNvPr id="9" name="Freeform 9"/>
          <p:cNvSpPr/>
          <p:nvPr/>
        </p:nvSpPr>
        <p:spPr>
          <a:xfrm>
            <a:off x="757436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10" name="TextBox 10"/>
          <p:cNvSpPr txBox="1"/>
          <p:nvPr/>
        </p:nvSpPr>
        <p:spPr>
          <a:xfrm>
            <a:off x="855230" y="942975"/>
            <a:ext cx="13157792" cy="72143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Sustainable Practice - What Can I Do?</a:t>
            </a:r>
          </a:p>
        </p:txBody>
      </p:sp>
      <p:sp>
        <p:nvSpPr>
          <p:cNvPr id="11" name="TextBox 11"/>
          <p:cNvSpPr txBox="1"/>
          <p:nvPr/>
        </p:nvSpPr>
        <p:spPr>
          <a:xfrm>
            <a:off x="8090329" y="3783313"/>
            <a:ext cx="9168971" cy="4612802"/>
          </a:xfrm>
          <a:prstGeom prst="rect">
            <a:avLst/>
          </a:prstGeom>
        </p:spPr>
        <p:txBody>
          <a:bodyPr lIns="0" tIns="0" rIns="0" bIns="0" rtlCol="0" anchor="t">
            <a:spAutoFit/>
          </a:bodyPr>
          <a:lstStyle/>
          <a:p>
            <a:pPr algn="l">
              <a:lnSpc>
                <a:spcPts val="4051"/>
              </a:lnSpc>
              <a:spcBef>
                <a:spcPct val="0"/>
              </a:spcBef>
            </a:pPr>
            <a:r>
              <a:rPr lang="en-US" sz="2893">
                <a:solidFill>
                  <a:srgbClr val="000000"/>
                </a:solidFill>
                <a:latin typeface="TT Norms"/>
                <a:ea typeface="TT Norms"/>
                <a:cs typeface="TT Norms"/>
                <a:sym typeface="TT Norms"/>
              </a:rPr>
              <a:t>If global healthcare were a country, it would rank 5th  in the world for greenhouse gas emissions.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We must all take action to reduce healthcare emissions.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a:solidFill>
                  <a:srgbClr val="000000"/>
                </a:solidFill>
                <a:latin typeface="TT Norms"/>
                <a:ea typeface="TT Norms"/>
                <a:cs typeface="TT Norms"/>
                <a:sym typeface="TT Norms"/>
              </a:rPr>
              <a:t>There is a user friendly at</a:t>
            </a:r>
            <a:r>
              <a:rPr lang="en-US" sz="2893">
                <a:solidFill>
                  <a:srgbClr val="004CFF"/>
                </a:solidFill>
                <a:latin typeface="TT Norms"/>
                <a:ea typeface="TT Norms"/>
                <a:cs typeface="TT Norms"/>
                <a:sym typeface="TT Norms"/>
              </a:rPr>
              <a:t> </a:t>
            </a:r>
            <a:r>
              <a:rPr lang="en-US" sz="2893" u="sng">
                <a:solidFill>
                  <a:srgbClr val="004CFF"/>
                </a:solidFill>
                <a:latin typeface="TT Norms"/>
                <a:ea typeface="TT Norms"/>
                <a:cs typeface="TT Norms"/>
                <a:sym typeface="TT Norms"/>
                <a:hlinkClick r:id="rId6" tooltip="https://sandpit.bmj.com/graphics/2023/tangibleActions-v8/"/>
              </a:rPr>
              <a:t>interactive tool</a:t>
            </a:r>
            <a:r>
              <a:rPr lang="en-US" sz="2893">
                <a:solidFill>
                  <a:srgbClr val="000000"/>
                </a:solidFill>
                <a:latin typeface="TT Norms"/>
                <a:ea typeface="TT Norms"/>
                <a:cs typeface="TT Norms"/>
                <a:sym typeface="TT Norms"/>
              </a:rPr>
              <a:t>. </a:t>
            </a:r>
          </a:p>
          <a:p>
            <a:pPr algn="l">
              <a:lnSpc>
                <a:spcPts val="4051"/>
              </a:lnSpc>
              <a:spcBef>
                <a:spcPct val="0"/>
              </a:spcBef>
            </a:pPr>
            <a:endParaRPr lang="en-US" sz="2893">
              <a:solidFill>
                <a:srgbClr val="000000"/>
              </a:solidFill>
              <a:latin typeface="TT Norms"/>
              <a:ea typeface="TT Norms"/>
              <a:cs typeface="TT Norms"/>
              <a:sym typeface="TT Norms"/>
            </a:endParaRPr>
          </a:p>
          <a:p>
            <a:pPr algn="l">
              <a:lnSpc>
                <a:spcPts val="4051"/>
              </a:lnSpc>
              <a:spcBef>
                <a:spcPct val="0"/>
              </a:spcBef>
            </a:pPr>
            <a:r>
              <a:rPr lang="en-US" sz="2893" u="sng">
                <a:solidFill>
                  <a:srgbClr val="004CFF"/>
                </a:solidFill>
                <a:latin typeface="TT Norms"/>
                <a:ea typeface="TT Norms"/>
                <a:cs typeface="TT Norms"/>
                <a:sym typeface="TT Norms"/>
                <a:hlinkClick r:id="rId7" tooltip="https://www.bmj.com/content/383/bmj.p2461#:~:text=A%20new%20BMJ%20series%20offers%20a%20range%20of,to%20reduce%20the%20carbon%20footprint%20of%20their%20practice."/>
              </a:rPr>
              <a:t>Sustainable practice: what can I do? | The BMJ</a:t>
            </a:r>
          </a:p>
          <a:p>
            <a:pPr algn="l">
              <a:lnSpc>
                <a:spcPts val="4051"/>
              </a:lnSpc>
              <a:spcBef>
                <a:spcPct val="0"/>
              </a:spcBef>
            </a:pPr>
            <a:endParaRPr lang="en-US" sz="2893" u="sng">
              <a:solidFill>
                <a:srgbClr val="004CFF"/>
              </a:solidFill>
              <a:latin typeface="TT Norms"/>
              <a:ea typeface="TT Norms"/>
              <a:cs typeface="TT Norms"/>
              <a:sym typeface="TT Norms"/>
              <a:hlinkClick r:id="rId7" tooltip="https://www.bmj.com/content/383/bmj.p2461#:~:text=A%20new%20BMJ%20series%20offers%20a%20range%20of,to%20reduce%20the%20carbon%20footprint%20of%20their%20practice."/>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736880"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9519113"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4" name="Freeform 4"/>
          <p:cNvSpPr/>
          <p:nvPr/>
        </p:nvSpPr>
        <p:spPr>
          <a:xfrm>
            <a:off x="6507908"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5" name="Freeform 5"/>
          <p:cNvSpPr/>
          <p:nvPr/>
        </p:nvSpPr>
        <p:spPr>
          <a:xfrm>
            <a:off x="2792132" y="463315"/>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6" name="Freeform 6"/>
          <p:cNvSpPr/>
          <p:nvPr/>
        </p:nvSpPr>
        <p:spPr>
          <a:xfrm>
            <a:off x="-916048"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7" name="Freeform 7"/>
          <p:cNvSpPr/>
          <p:nvPr/>
        </p:nvSpPr>
        <p:spPr>
          <a:xfrm>
            <a:off x="115252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8" name="Freeform 8"/>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3"/>
            <a:stretch>
              <a:fillRect/>
            </a:stretch>
          </a:blipFill>
        </p:spPr>
      </p:sp>
      <p:sp>
        <p:nvSpPr>
          <p:cNvPr id="9" name="Freeform 9"/>
          <p:cNvSpPr/>
          <p:nvPr/>
        </p:nvSpPr>
        <p:spPr>
          <a:xfrm>
            <a:off x="7574365" y="457747"/>
            <a:ext cx="3889496" cy="1766479"/>
          </a:xfrm>
          <a:custGeom>
            <a:avLst/>
            <a:gdLst/>
            <a:ahLst/>
            <a:cxnLst/>
            <a:rect l="l" t="t" r="r" b="b"/>
            <a:pathLst>
              <a:path w="3889496" h="1766479">
                <a:moveTo>
                  <a:pt x="0" y="0"/>
                </a:moveTo>
                <a:lnTo>
                  <a:pt x="3889496" y="0"/>
                </a:lnTo>
                <a:lnTo>
                  <a:pt x="3889496" y="1766479"/>
                </a:lnTo>
                <a:lnTo>
                  <a:pt x="0" y="1766479"/>
                </a:lnTo>
                <a:lnTo>
                  <a:pt x="0" y="0"/>
                </a:lnTo>
                <a:close/>
              </a:path>
            </a:pathLst>
          </a:custGeom>
          <a:blipFill>
            <a:blip>
              <a:extLst>
                <a:ext uri="{96DAC541-7B7A-43D3-8B79-37D633B846F1}">
                  <asvg:svgBlip xmlns:asvg="http://schemas.microsoft.com/office/drawing/2016/SVG/main" r:embed="rId2"/>
                </a:ext>
              </a:extLst>
            </a:blip>
            <a:stretch>
              <a:fillRect/>
            </a:stretch>
          </a:blipFill>
        </p:spPr>
      </p:sp>
      <p:grpSp>
        <p:nvGrpSpPr>
          <p:cNvPr id="10" name="Group 10"/>
          <p:cNvGrpSpPr/>
          <p:nvPr/>
        </p:nvGrpSpPr>
        <p:grpSpPr>
          <a:xfrm>
            <a:off x="1152525" y="5763734"/>
            <a:ext cx="3086100" cy="1473713"/>
            <a:chOff x="0" y="0"/>
            <a:chExt cx="812800" cy="388138"/>
          </a:xfrm>
        </p:grpSpPr>
        <p:sp>
          <p:nvSpPr>
            <p:cNvPr id="11" name="Freeform 11"/>
            <p:cNvSpPr/>
            <p:nvPr/>
          </p:nvSpPr>
          <p:spPr>
            <a:xfrm>
              <a:off x="0" y="0"/>
              <a:ext cx="812800" cy="388138"/>
            </a:xfrm>
            <a:custGeom>
              <a:avLst/>
              <a:gdLst/>
              <a:ahLst/>
              <a:cxnLst/>
              <a:rect l="l" t="t" r="r" b="b"/>
              <a:pathLst>
                <a:path w="812800" h="388138">
                  <a:moveTo>
                    <a:pt x="90311" y="0"/>
                  </a:moveTo>
                  <a:lnTo>
                    <a:pt x="722489" y="0"/>
                  </a:lnTo>
                  <a:cubicBezTo>
                    <a:pt x="746441" y="0"/>
                    <a:pt x="769412" y="9515"/>
                    <a:pt x="786348" y="26452"/>
                  </a:cubicBezTo>
                  <a:cubicBezTo>
                    <a:pt x="803285" y="43388"/>
                    <a:pt x="812800" y="66359"/>
                    <a:pt x="812800" y="90311"/>
                  </a:cubicBezTo>
                  <a:lnTo>
                    <a:pt x="812800" y="297827"/>
                  </a:lnTo>
                  <a:cubicBezTo>
                    <a:pt x="812800" y="321779"/>
                    <a:pt x="803285" y="344750"/>
                    <a:pt x="786348" y="361687"/>
                  </a:cubicBezTo>
                  <a:cubicBezTo>
                    <a:pt x="769412" y="378623"/>
                    <a:pt x="746441" y="388138"/>
                    <a:pt x="722489" y="388138"/>
                  </a:cubicBezTo>
                  <a:lnTo>
                    <a:pt x="90311" y="388138"/>
                  </a:lnTo>
                  <a:cubicBezTo>
                    <a:pt x="40434" y="388138"/>
                    <a:pt x="0" y="347705"/>
                    <a:pt x="0" y="297827"/>
                  </a:cubicBezTo>
                  <a:lnTo>
                    <a:pt x="0" y="90311"/>
                  </a:lnTo>
                  <a:cubicBezTo>
                    <a:pt x="0" y="66359"/>
                    <a:pt x="9515" y="43388"/>
                    <a:pt x="26452" y="26452"/>
                  </a:cubicBezTo>
                  <a:cubicBezTo>
                    <a:pt x="43388" y="9515"/>
                    <a:pt x="66359" y="0"/>
                    <a:pt x="90311" y="0"/>
                  </a:cubicBezTo>
                  <a:close/>
                </a:path>
              </a:pathLst>
            </a:custGeom>
            <a:solidFill>
              <a:srgbClr val="004CFF"/>
            </a:solidFill>
          </p:spPr>
        </p:sp>
        <p:sp>
          <p:nvSpPr>
            <p:cNvPr id="12" name="TextBox 12"/>
            <p:cNvSpPr txBox="1"/>
            <p:nvPr/>
          </p:nvSpPr>
          <p:spPr>
            <a:xfrm>
              <a:off x="0" y="-57150"/>
              <a:ext cx="812800" cy="445288"/>
            </a:xfrm>
            <a:prstGeom prst="rect">
              <a:avLst/>
            </a:prstGeom>
          </p:spPr>
          <p:txBody>
            <a:bodyPr lIns="50800" tIns="50800" rIns="50800" bIns="50800" rtlCol="0" anchor="ctr"/>
            <a:lstStyle/>
            <a:p>
              <a:pPr algn="ctr">
                <a:lnSpc>
                  <a:spcPts val="3522"/>
                </a:lnSpc>
              </a:pPr>
              <a:endParaRPr/>
            </a:p>
          </p:txBody>
        </p:sp>
      </p:grpSp>
      <p:grpSp>
        <p:nvGrpSpPr>
          <p:cNvPr id="13" name="Group 13"/>
          <p:cNvGrpSpPr/>
          <p:nvPr/>
        </p:nvGrpSpPr>
        <p:grpSpPr>
          <a:xfrm>
            <a:off x="5138578" y="4257646"/>
            <a:ext cx="3086100" cy="1473713"/>
            <a:chOff x="0" y="0"/>
            <a:chExt cx="812800" cy="388138"/>
          </a:xfrm>
        </p:grpSpPr>
        <p:sp>
          <p:nvSpPr>
            <p:cNvPr id="14" name="Freeform 14"/>
            <p:cNvSpPr/>
            <p:nvPr/>
          </p:nvSpPr>
          <p:spPr>
            <a:xfrm>
              <a:off x="0" y="0"/>
              <a:ext cx="812800" cy="388138"/>
            </a:xfrm>
            <a:custGeom>
              <a:avLst/>
              <a:gdLst/>
              <a:ahLst/>
              <a:cxnLst/>
              <a:rect l="l" t="t" r="r" b="b"/>
              <a:pathLst>
                <a:path w="812800" h="388138">
                  <a:moveTo>
                    <a:pt x="90311" y="0"/>
                  </a:moveTo>
                  <a:lnTo>
                    <a:pt x="722489" y="0"/>
                  </a:lnTo>
                  <a:cubicBezTo>
                    <a:pt x="746441" y="0"/>
                    <a:pt x="769412" y="9515"/>
                    <a:pt x="786348" y="26452"/>
                  </a:cubicBezTo>
                  <a:cubicBezTo>
                    <a:pt x="803285" y="43388"/>
                    <a:pt x="812800" y="66359"/>
                    <a:pt x="812800" y="90311"/>
                  </a:cubicBezTo>
                  <a:lnTo>
                    <a:pt x="812800" y="297827"/>
                  </a:lnTo>
                  <a:cubicBezTo>
                    <a:pt x="812800" y="321779"/>
                    <a:pt x="803285" y="344750"/>
                    <a:pt x="786348" y="361687"/>
                  </a:cubicBezTo>
                  <a:cubicBezTo>
                    <a:pt x="769412" y="378623"/>
                    <a:pt x="746441" y="388138"/>
                    <a:pt x="722489" y="388138"/>
                  </a:cubicBezTo>
                  <a:lnTo>
                    <a:pt x="90311" y="388138"/>
                  </a:lnTo>
                  <a:cubicBezTo>
                    <a:pt x="40434" y="388138"/>
                    <a:pt x="0" y="347705"/>
                    <a:pt x="0" y="297827"/>
                  </a:cubicBezTo>
                  <a:lnTo>
                    <a:pt x="0" y="90311"/>
                  </a:lnTo>
                  <a:cubicBezTo>
                    <a:pt x="0" y="66359"/>
                    <a:pt x="9515" y="43388"/>
                    <a:pt x="26452" y="26452"/>
                  </a:cubicBezTo>
                  <a:cubicBezTo>
                    <a:pt x="43388" y="9515"/>
                    <a:pt x="66359" y="0"/>
                    <a:pt x="90311" y="0"/>
                  </a:cubicBezTo>
                  <a:close/>
                </a:path>
              </a:pathLst>
            </a:custGeom>
            <a:solidFill>
              <a:srgbClr val="00B2A9"/>
            </a:solidFill>
          </p:spPr>
        </p:sp>
        <p:sp>
          <p:nvSpPr>
            <p:cNvPr id="15" name="TextBox 15"/>
            <p:cNvSpPr txBox="1"/>
            <p:nvPr/>
          </p:nvSpPr>
          <p:spPr>
            <a:xfrm>
              <a:off x="0" y="-57150"/>
              <a:ext cx="812800" cy="445288"/>
            </a:xfrm>
            <a:prstGeom prst="rect">
              <a:avLst/>
            </a:prstGeom>
          </p:spPr>
          <p:txBody>
            <a:bodyPr lIns="50800" tIns="50800" rIns="50800" bIns="50800" rtlCol="0" anchor="ctr"/>
            <a:lstStyle/>
            <a:p>
              <a:pPr algn="ctr">
                <a:lnSpc>
                  <a:spcPts val="3522"/>
                </a:lnSpc>
              </a:pPr>
              <a:endParaRPr/>
            </a:p>
          </p:txBody>
        </p:sp>
      </p:grpSp>
      <p:grpSp>
        <p:nvGrpSpPr>
          <p:cNvPr id="16" name="Group 16"/>
          <p:cNvGrpSpPr/>
          <p:nvPr/>
        </p:nvGrpSpPr>
        <p:grpSpPr>
          <a:xfrm>
            <a:off x="5138578" y="7686311"/>
            <a:ext cx="3086100" cy="1473713"/>
            <a:chOff x="0" y="0"/>
            <a:chExt cx="812800" cy="388138"/>
          </a:xfrm>
        </p:grpSpPr>
        <p:sp>
          <p:nvSpPr>
            <p:cNvPr id="17" name="Freeform 17"/>
            <p:cNvSpPr/>
            <p:nvPr/>
          </p:nvSpPr>
          <p:spPr>
            <a:xfrm>
              <a:off x="0" y="0"/>
              <a:ext cx="812800" cy="388138"/>
            </a:xfrm>
            <a:custGeom>
              <a:avLst/>
              <a:gdLst/>
              <a:ahLst/>
              <a:cxnLst/>
              <a:rect l="l" t="t" r="r" b="b"/>
              <a:pathLst>
                <a:path w="812800" h="388138">
                  <a:moveTo>
                    <a:pt x="90311" y="0"/>
                  </a:moveTo>
                  <a:lnTo>
                    <a:pt x="722489" y="0"/>
                  </a:lnTo>
                  <a:cubicBezTo>
                    <a:pt x="746441" y="0"/>
                    <a:pt x="769412" y="9515"/>
                    <a:pt x="786348" y="26452"/>
                  </a:cubicBezTo>
                  <a:cubicBezTo>
                    <a:pt x="803285" y="43388"/>
                    <a:pt x="812800" y="66359"/>
                    <a:pt x="812800" y="90311"/>
                  </a:cubicBezTo>
                  <a:lnTo>
                    <a:pt x="812800" y="297827"/>
                  </a:lnTo>
                  <a:cubicBezTo>
                    <a:pt x="812800" y="321779"/>
                    <a:pt x="803285" y="344750"/>
                    <a:pt x="786348" y="361687"/>
                  </a:cubicBezTo>
                  <a:cubicBezTo>
                    <a:pt x="769412" y="378623"/>
                    <a:pt x="746441" y="388138"/>
                    <a:pt x="722489" y="388138"/>
                  </a:cubicBezTo>
                  <a:lnTo>
                    <a:pt x="90311" y="388138"/>
                  </a:lnTo>
                  <a:cubicBezTo>
                    <a:pt x="40434" y="388138"/>
                    <a:pt x="0" y="347705"/>
                    <a:pt x="0" y="297827"/>
                  </a:cubicBezTo>
                  <a:lnTo>
                    <a:pt x="0" y="90311"/>
                  </a:lnTo>
                  <a:cubicBezTo>
                    <a:pt x="0" y="66359"/>
                    <a:pt x="9515" y="43388"/>
                    <a:pt x="26452" y="26452"/>
                  </a:cubicBezTo>
                  <a:cubicBezTo>
                    <a:pt x="43388" y="9515"/>
                    <a:pt x="66359" y="0"/>
                    <a:pt x="90311" y="0"/>
                  </a:cubicBezTo>
                  <a:close/>
                </a:path>
              </a:pathLst>
            </a:custGeom>
            <a:solidFill>
              <a:srgbClr val="00B2A9"/>
            </a:solidFill>
          </p:spPr>
        </p:sp>
        <p:sp>
          <p:nvSpPr>
            <p:cNvPr id="18" name="TextBox 18"/>
            <p:cNvSpPr txBox="1"/>
            <p:nvPr/>
          </p:nvSpPr>
          <p:spPr>
            <a:xfrm>
              <a:off x="0" y="-57150"/>
              <a:ext cx="812800" cy="445288"/>
            </a:xfrm>
            <a:prstGeom prst="rect">
              <a:avLst/>
            </a:prstGeom>
          </p:spPr>
          <p:txBody>
            <a:bodyPr lIns="50800" tIns="50800" rIns="50800" bIns="50800" rtlCol="0" anchor="ctr"/>
            <a:lstStyle/>
            <a:p>
              <a:pPr algn="ctr">
                <a:lnSpc>
                  <a:spcPts val="3522"/>
                </a:lnSpc>
              </a:pPr>
              <a:endParaRPr/>
            </a:p>
          </p:txBody>
        </p:sp>
      </p:grpSp>
      <p:grpSp>
        <p:nvGrpSpPr>
          <p:cNvPr id="19" name="Group 19"/>
          <p:cNvGrpSpPr/>
          <p:nvPr/>
        </p:nvGrpSpPr>
        <p:grpSpPr>
          <a:xfrm>
            <a:off x="9120028" y="2971619"/>
            <a:ext cx="3086100" cy="1249498"/>
            <a:chOff x="0" y="0"/>
            <a:chExt cx="812800" cy="329086"/>
          </a:xfrm>
        </p:grpSpPr>
        <p:sp>
          <p:nvSpPr>
            <p:cNvPr id="20" name="Freeform 20"/>
            <p:cNvSpPr/>
            <p:nvPr/>
          </p:nvSpPr>
          <p:spPr>
            <a:xfrm>
              <a:off x="0" y="0"/>
              <a:ext cx="812800" cy="329086"/>
            </a:xfrm>
            <a:custGeom>
              <a:avLst/>
              <a:gdLst/>
              <a:ahLst/>
              <a:cxnLst/>
              <a:rect l="l" t="t" r="r" b="b"/>
              <a:pathLst>
                <a:path w="812800" h="329086">
                  <a:moveTo>
                    <a:pt x="90311" y="0"/>
                  </a:moveTo>
                  <a:lnTo>
                    <a:pt x="722489" y="0"/>
                  </a:lnTo>
                  <a:cubicBezTo>
                    <a:pt x="746441" y="0"/>
                    <a:pt x="769412" y="9515"/>
                    <a:pt x="786348" y="26452"/>
                  </a:cubicBezTo>
                  <a:cubicBezTo>
                    <a:pt x="803285" y="43388"/>
                    <a:pt x="812800" y="66359"/>
                    <a:pt x="812800" y="90311"/>
                  </a:cubicBezTo>
                  <a:lnTo>
                    <a:pt x="812800" y="238775"/>
                  </a:lnTo>
                  <a:cubicBezTo>
                    <a:pt x="812800" y="288652"/>
                    <a:pt x="772366" y="329086"/>
                    <a:pt x="722489" y="329086"/>
                  </a:cubicBezTo>
                  <a:lnTo>
                    <a:pt x="90311" y="329086"/>
                  </a:lnTo>
                  <a:cubicBezTo>
                    <a:pt x="66359" y="329086"/>
                    <a:pt x="43388" y="319571"/>
                    <a:pt x="26452" y="302634"/>
                  </a:cubicBezTo>
                  <a:cubicBezTo>
                    <a:pt x="9515" y="285698"/>
                    <a:pt x="0" y="262727"/>
                    <a:pt x="0" y="238775"/>
                  </a:cubicBezTo>
                  <a:lnTo>
                    <a:pt x="0" y="90311"/>
                  </a:lnTo>
                  <a:cubicBezTo>
                    <a:pt x="0" y="66359"/>
                    <a:pt x="9515" y="43388"/>
                    <a:pt x="26452" y="26452"/>
                  </a:cubicBezTo>
                  <a:cubicBezTo>
                    <a:pt x="43388" y="9515"/>
                    <a:pt x="66359" y="0"/>
                    <a:pt x="90311" y="0"/>
                  </a:cubicBezTo>
                  <a:close/>
                </a:path>
              </a:pathLst>
            </a:custGeom>
            <a:solidFill>
              <a:srgbClr val="D2D755"/>
            </a:solidFill>
          </p:spPr>
        </p:sp>
        <p:sp>
          <p:nvSpPr>
            <p:cNvPr id="21" name="TextBox 21"/>
            <p:cNvSpPr txBox="1"/>
            <p:nvPr/>
          </p:nvSpPr>
          <p:spPr>
            <a:xfrm>
              <a:off x="0" y="-57150"/>
              <a:ext cx="812800" cy="386236"/>
            </a:xfrm>
            <a:prstGeom prst="rect">
              <a:avLst/>
            </a:prstGeom>
          </p:spPr>
          <p:txBody>
            <a:bodyPr lIns="50800" tIns="50800" rIns="50800" bIns="50800" rtlCol="0" anchor="ctr"/>
            <a:lstStyle/>
            <a:p>
              <a:pPr algn="ctr">
                <a:lnSpc>
                  <a:spcPts val="3522"/>
                </a:lnSpc>
              </a:pPr>
              <a:endParaRPr/>
            </a:p>
          </p:txBody>
        </p:sp>
      </p:grpSp>
      <p:grpSp>
        <p:nvGrpSpPr>
          <p:cNvPr id="22" name="Group 22"/>
          <p:cNvGrpSpPr/>
          <p:nvPr/>
        </p:nvGrpSpPr>
        <p:grpSpPr>
          <a:xfrm>
            <a:off x="9120028" y="4366482"/>
            <a:ext cx="3086100" cy="1249498"/>
            <a:chOff x="0" y="0"/>
            <a:chExt cx="812800" cy="329086"/>
          </a:xfrm>
        </p:grpSpPr>
        <p:sp>
          <p:nvSpPr>
            <p:cNvPr id="23" name="Freeform 23"/>
            <p:cNvSpPr/>
            <p:nvPr/>
          </p:nvSpPr>
          <p:spPr>
            <a:xfrm>
              <a:off x="0" y="0"/>
              <a:ext cx="812800" cy="329086"/>
            </a:xfrm>
            <a:custGeom>
              <a:avLst/>
              <a:gdLst/>
              <a:ahLst/>
              <a:cxnLst/>
              <a:rect l="l" t="t" r="r" b="b"/>
              <a:pathLst>
                <a:path w="812800" h="329086">
                  <a:moveTo>
                    <a:pt x="90311" y="0"/>
                  </a:moveTo>
                  <a:lnTo>
                    <a:pt x="722489" y="0"/>
                  </a:lnTo>
                  <a:cubicBezTo>
                    <a:pt x="746441" y="0"/>
                    <a:pt x="769412" y="9515"/>
                    <a:pt x="786348" y="26452"/>
                  </a:cubicBezTo>
                  <a:cubicBezTo>
                    <a:pt x="803285" y="43388"/>
                    <a:pt x="812800" y="66359"/>
                    <a:pt x="812800" y="90311"/>
                  </a:cubicBezTo>
                  <a:lnTo>
                    <a:pt x="812800" y="238775"/>
                  </a:lnTo>
                  <a:cubicBezTo>
                    <a:pt x="812800" y="288652"/>
                    <a:pt x="772366" y="329086"/>
                    <a:pt x="722489" y="329086"/>
                  </a:cubicBezTo>
                  <a:lnTo>
                    <a:pt x="90311" y="329086"/>
                  </a:lnTo>
                  <a:cubicBezTo>
                    <a:pt x="66359" y="329086"/>
                    <a:pt x="43388" y="319571"/>
                    <a:pt x="26452" y="302634"/>
                  </a:cubicBezTo>
                  <a:cubicBezTo>
                    <a:pt x="9515" y="285698"/>
                    <a:pt x="0" y="262727"/>
                    <a:pt x="0" y="238775"/>
                  </a:cubicBezTo>
                  <a:lnTo>
                    <a:pt x="0" y="90311"/>
                  </a:lnTo>
                  <a:cubicBezTo>
                    <a:pt x="0" y="66359"/>
                    <a:pt x="9515" y="43388"/>
                    <a:pt x="26452" y="26452"/>
                  </a:cubicBezTo>
                  <a:cubicBezTo>
                    <a:pt x="43388" y="9515"/>
                    <a:pt x="66359" y="0"/>
                    <a:pt x="90311" y="0"/>
                  </a:cubicBezTo>
                  <a:close/>
                </a:path>
              </a:pathLst>
            </a:custGeom>
            <a:solidFill>
              <a:srgbClr val="D2D755"/>
            </a:solidFill>
          </p:spPr>
        </p:sp>
        <p:sp>
          <p:nvSpPr>
            <p:cNvPr id="24" name="TextBox 24"/>
            <p:cNvSpPr txBox="1"/>
            <p:nvPr/>
          </p:nvSpPr>
          <p:spPr>
            <a:xfrm>
              <a:off x="0" y="-57150"/>
              <a:ext cx="812800" cy="386236"/>
            </a:xfrm>
            <a:prstGeom prst="rect">
              <a:avLst/>
            </a:prstGeom>
          </p:spPr>
          <p:txBody>
            <a:bodyPr lIns="50800" tIns="50800" rIns="50800" bIns="50800" rtlCol="0" anchor="ctr"/>
            <a:lstStyle/>
            <a:p>
              <a:pPr algn="ctr">
                <a:lnSpc>
                  <a:spcPts val="3522"/>
                </a:lnSpc>
              </a:pPr>
              <a:endParaRPr/>
            </a:p>
          </p:txBody>
        </p:sp>
      </p:grpSp>
      <p:grpSp>
        <p:nvGrpSpPr>
          <p:cNvPr id="25" name="Group 25"/>
          <p:cNvGrpSpPr/>
          <p:nvPr/>
        </p:nvGrpSpPr>
        <p:grpSpPr>
          <a:xfrm>
            <a:off x="9120028" y="5761344"/>
            <a:ext cx="3086100" cy="1249498"/>
            <a:chOff x="0" y="0"/>
            <a:chExt cx="812800" cy="329086"/>
          </a:xfrm>
        </p:grpSpPr>
        <p:sp>
          <p:nvSpPr>
            <p:cNvPr id="26" name="Freeform 26"/>
            <p:cNvSpPr/>
            <p:nvPr/>
          </p:nvSpPr>
          <p:spPr>
            <a:xfrm>
              <a:off x="0" y="0"/>
              <a:ext cx="812800" cy="329086"/>
            </a:xfrm>
            <a:custGeom>
              <a:avLst/>
              <a:gdLst/>
              <a:ahLst/>
              <a:cxnLst/>
              <a:rect l="l" t="t" r="r" b="b"/>
              <a:pathLst>
                <a:path w="812800" h="329086">
                  <a:moveTo>
                    <a:pt x="90311" y="0"/>
                  </a:moveTo>
                  <a:lnTo>
                    <a:pt x="722489" y="0"/>
                  </a:lnTo>
                  <a:cubicBezTo>
                    <a:pt x="746441" y="0"/>
                    <a:pt x="769412" y="9515"/>
                    <a:pt x="786348" y="26452"/>
                  </a:cubicBezTo>
                  <a:cubicBezTo>
                    <a:pt x="803285" y="43388"/>
                    <a:pt x="812800" y="66359"/>
                    <a:pt x="812800" y="90311"/>
                  </a:cubicBezTo>
                  <a:lnTo>
                    <a:pt x="812800" y="238775"/>
                  </a:lnTo>
                  <a:cubicBezTo>
                    <a:pt x="812800" y="288652"/>
                    <a:pt x="772366" y="329086"/>
                    <a:pt x="722489" y="329086"/>
                  </a:cubicBezTo>
                  <a:lnTo>
                    <a:pt x="90311" y="329086"/>
                  </a:lnTo>
                  <a:cubicBezTo>
                    <a:pt x="66359" y="329086"/>
                    <a:pt x="43388" y="319571"/>
                    <a:pt x="26452" y="302634"/>
                  </a:cubicBezTo>
                  <a:cubicBezTo>
                    <a:pt x="9515" y="285698"/>
                    <a:pt x="0" y="262727"/>
                    <a:pt x="0" y="238775"/>
                  </a:cubicBezTo>
                  <a:lnTo>
                    <a:pt x="0" y="90311"/>
                  </a:lnTo>
                  <a:cubicBezTo>
                    <a:pt x="0" y="66359"/>
                    <a:pt x="9515" y="43388"/>
                    <a:pt x="26452" y="26452"/>
                  </a:cubicBezTo>
                  <a:cubicBezTo>
                    <a:pt x="43388" y="9515"/>
                    <a:pt x="66359" y="0"/>
                    <a:pt x="90311" y="0"/>
                  </a:cubicBezTo>
                  <a:close/>
                </a:path>
              </a:pathLst>
            </a:custGeom>
            <a:solidFill>
              <a:srgbClr val="D2D755"/>
            </a:solidFill>
          </p:spPr>
        </p:sp>
        <p:sp>
          <p:nvSpPr>
            <p:cNvPr id="27" name="TextBox 27"/>
            <p:cNvSpPr txBox="1"/>
            <p:nvPr/>
          </p:nvSpPr>
          <p:spPr>
            <a:xfrm>
              <a:off x="0" y="-57150"/>
              <a:ext cx="812800" cy="386236"/>
            </a:xfrm>
            <a:prstGeom prst="rect">
              <a:avLst/>
            </a:prstGeom>
          </p:spPr>
          <p:txBody>
            <a:bodyPr lIns="50800" tIns="50800" rIns="50800" bIns="50800" rtlCol="0" anchor="ctr"/>
            <a:lstStyle/>
            <a:p>
              <a:pPr algn="ctr">
                <a:lnSpc>
                  <a:spcPts val="3522"/>
                </a:lnSpc>
              </a:pPr>
              <a:endParaRPr/>
            </a:p>
          </p:txBody>
        </p:sp>
      </p:grpSp>
      <p:grpSp>
        <p:nvGrpSpPr>
          <p:cNvPr id="28" name="Group 28"/>
          <p:cNvGrpSpPr/>
          <p:nvPr/>
        </p:nvGrpSpPr>
        <p:grpSpPr>
          <a:xfrm>
            <a:off x="9120028" y="7156207"/>
            <a:ext cx="3086100" cy="1249498"/>
            <a:chOff x="0" y="0"/>
            <a:chExt cx="812800" cy="329086"/>
          </a:xfrm>
        </p:grpSpPr>
        <p:sp>
          <p:nvSpPr>
            <p:cNvPr id="29" name="Freeform 29"/>
            <p:cNvSpPr/>
            <p:nvPr/>
          </p:nvSpPr>
          <p:spPr>
            <a:xfrm>
              <a:off x="0" y="0"/>
              <a:ext cx="812800" cy="329086"/>
            </a:xfrm>
            <a:custGeom>
              <a:avLst/>
              <a:gdLst/>
              <a:ahLst/>
              <a:cxnLst/>
              <a:rect l="l" t="t" r="r" b="b"/>
              <a:pathLst>
                <a:path w="812800" h="329086">
                  <a:moveTo>
                    <a:pt x="90311" y="0"/>
                  </a:moveTo>
                  <a:lnTo>
                    <a:pt x="722489" y="0"/>
                  </a:lnTo>
                  <a:cubicBezTo>
                    <a:pt x="746441" y="0"/>
                    <a:pt x="769412" y="9515"/>
                    <a:pt x="786348" y="26452"/>
                  </a:cubicBezTo>
                  <a:cubicBezTo>
                    <a:pt x="803285" y="43388"/>
                    <a:pt x="812800" y="66359"/>
                    <a:pt x="812800" y="90311"/>
                  </a:cubicBezTo>
                  <a:lnTo>
                    <a:pt x="812800" y="238775"/>
                  </a:lnTo>
                  <a:cubicBezTo>
                    <a:pt x="812800" y="288652"/>
                    <a:pt x="772366" y="329086"/>
                    <a:pt x="722489" y="329086"/>
                  </a:cubicBezTo>
                  <a:lnTo>
                    <a:pt x="90311" y="329086"/>
                  </a:lnTo>
                  <a:cubicBezTo>
                    <a:pt x="66359" y="329086"/>
                    <a:pt x="43388" y="319571"/>
                    <a:pt x="26452" y="302634"/>
                  </a:cubicBezTo>
                  <a:cubicBezTo>
                    <a:pt x="9515" y="285698"/>
                    <a:pt x="0" y="262727"/>
                    <a:pt x="0" y="238775"/>
                  </a:cubicBezTo>
                  <a:lnTo>
                    <a:pt x="0" y="90311"/>
                  </a:lnTo>
                  <a:cubicBezTo>
                    <a:pt x="0" y="66359"/>
                    <a:pt x="9515" y="43388"/>
                    <a:pt x="26452" y="26452"/>
                  </a:cubicBezTo>
                  <a:cubicBezTo>
                    <a:pt x="43388" y="9515"/>
                    <a:pt x="66359" y="0"/>
                    <a:pt x="90311" y="0"/>
                  </a:cubicBezTo>
                  <a:close/>
                </a:path>
              </a:pathLst>
            </a:custGeom>
            <a:solidFill>
              <a:srgbClr val="D2D755"/>
            </a:solidFill>
          </p:spPr>
        </p:sp>
        <p:sp>
          <p:nvSpPr>
            <p:cNvPr id="30" name="TextBox 30"/>
            <p:cNvSpPr txBox="1"/>
            <p:nvPr/>
          </p:nvSpPr>
          <p:spPr>
            <a:xfrm>
              <a:off x="0" y="-57150"/>
              <a:ext cx="812800" cy="386236"/>
            </a:xfrm>
            <a:prstGeom prst="rect">
              <a:avLst/>
            </a:prstGeom>
          </p:spPr>
          <p:txBody>
            <a:bodyPr lIns="50800" tIns="50800" rIns="50800" bIns="50800" rtlCol="0" anchor="ctr"/>
            <a:lstStyle/>
            <a:p>
              <a:pPr algn="ctr">
                <a:lnSpc>
                  <a:spcPts val="3522"/>
                </a:lnSpc>
              </a:pPr>
              <a:endParaRPr/>
            </a:p>
          </p:txBody>
        </p:sp>
      </p:grpSp>
      <p:grpSp>
        <p:nvGrpSpPr>
          <p:cNvPr id="31" name="Group 31"/>
          <p:cNvGrpSpPr/>
          <p:nvPr/>
        </p:nvGrpSpPr>
        <p:grpSpPr>
          <a:xfrm>
            <a:off x="9120028" y="8551070"/>
            <a:ext cx="3086100" cy="1249498"/>
            <a:chOff x="0" y="0"/>
            <a:chExt cx="812800" cy="329086"/>
          </a:xfrm>
        </p:grpSpPr>
        <p:sp>
          <p:nvSpPr>
            <p:cNvPr id="32" name="Freeform 32"/>
            <p:cNvSpPr/>
            <p:nvPr/>
          </p:nvSpPr>
          <p:spPr>
            <a:xfrm>
              <a:off x="0" y="0"/>
              <a:ext cx="812800" cy="329086"/>
            </a:xfrm>
            <a:custGeom>
              <a:avLst/>
              <a:gdLst/>
              <a:ahLst/>
              <a:cxnLst/>
              <a:rect l="l" t="t" r="r" b="b"/>
              <a:pathLst>
                <a:path w="812800" h="329086">
                  <a:moveTo>
                    <a:pt x="90311" y="0"/>
                  </a:moveTo>
                  <a:lnTo>
                    <a:pt x="722489" y="0"/>
                  </a:lnTo>
                  <a:cubicBezTo>
                    <a:pt x="746441" y="0"/>
                    <a:pt x="769412" y="9515"/>
                    <a:pt x="786348" y="26452"/>
                  </a:cubicBezTo>
                  <a:cubicBezTo>
                    <a:pt x="803285" y="43388"/>
                    <a:pt x="812800" y="66359"/>
                    <a:pt x="812800" y="90311"/>
                  </a:cubicBezTo>
                  <a:lnTo>
                    <a:pt x="812800" y="238775"/>
                  </a:lnTo>
                  <a:cubicBezTo>
                    <a:pt x="812800" y="288652"/>
                    <a:pt x="772366" y="329086"/>
                    <a:pt x="722489" y="329086"/>
                  </a:cubicBezTo>
                  <a:lnTo>
                    <a:pt x="90311" y="329086"/>
                  </a:lnTo>
                  <a:cubicBezTo>
                    <a:pt x="66359" y="329086"/>
                    <a:pt x="43388" y="319571"/>
                    <a:pt x="26452" y="302634"/>
                  </a:cubicBezTo>
                  <a:cubicBezTo>
                    <a:pt x="9515" y="285698"/>
                    <a:pt x="0" y="262727"/>
                    <a:pt x="0" y="238775"/>
                  </a:cubicBezTo>
                  <a:lnTo>
                    <a:pt x="0" y="90311"/>
                  </a:lnTo>
                  <a:cubicBezTo>
                    <a:pt x="0" y="66359"/>
                    <a:pt x="9515" y="43388"/>
                    <a:pt x="26452" y="26452"/>
                  </a:cubicBezTo>
                  <a:cubicBezTo>
                    <a:pt x="43388" y="9515"/>
                    <a:pt x="66359" y="0"/>
                    <a:pt x="90311" y="0"/>
                  </a:cubicBezTo>
                  <a:close/>
                </a:path>
              </a:pathLst>
            </a:custGeom>
            <a:solidFill>
              <a:srgbClr val="D2D755"/>
            </a:solidFill>
          </p:spPr>
        </p:sp>
        <p:sp>
          <p:nvSpPr>
            <p:cNvPr id="33" name="TextBox 33"/>
            <p:cNvSpPr txBox="1"/>
            <p:nvPr/>
          </p:nvSpPr>
          <p:spPr>
            <a:xfrm>
              <a:off x="0" y="-57150"/>
              <a:ext cx="812800" cy="386236"/>
            </a:xfrm>
            <a:prstGeom prst="rect">
              <a:avLst/>
            </a:prstGeom>
          </p:spPr>
          <p:txBody>
            <a:bodyPr lIns="50800" tIns="50800" rIns="50800" bIns="50800" rtlCol="0" anchor="ctr"/>
            <a:lstStyle/>
            <a:p>
              <a:pPr algn="ctr">
                <a:lnSpc>
                  <a:spcPts val="3522"/>
                </a:lnSpc>
              </a:pPr>
              <a:endParaRPr/>
            </a:p>
          </p:txBody>
        </p:sp>
      </p:grpSp>
      <p:grpSp>
        <p:nvGrpSpPr>
          <p:cNvPr id="34" name="Group 34"/>
          <p:cNvGrpSpPr/>
          <p:nvPr/>
        </p:nvGrpSpPr>
        <p:grpSpPr>
          <a:xfrm rot="-10800000">
            <a:off x="12126728" y="2970374"/>
            <a:ext cx="3886889" cy="1251988"/>
            <a:chOff x="0" y="0"/>
            <a:chExt cx="1023707" cy="329742"/>
          </a:xfrm>
        </p:grpSpPr>
        <p:sp>
          <p:nvSpPr>
            <p:cNvPr id="35" name="Freeform 35"/>
            <p:cNvSpPr/>
            <p:nvPr/>
          </p:nvSpPr>
          <p:spPr>
            <a:xfrm>
              <a:off x="0" y="0"/>
              <a:ext cx="1005679" cy="329742"/>
            </a:xfrm>
            <a:custGeom>
              <a:avLst/>
              <a:gdLst/>
              <a:ahLst/>
              <a:cxnLst/>
              <a:rect l="l" t="t" r="r" b="b"/>
              <a:pathLst>
                <a:path w="1005679" h="329742">
                  <a:moveTo>
                    <a:pt x="782663" y="0"/>
                  </a:moveTo>
                  <a:lnTo>
                    <a:pt x="37844" y="0"/>
                  </a:lnTo>
                  <a:cubicBezTo>
                    <a:pt x="16943" y="0"/>
                    <a:pt x="0" y="16943"/>
                    <a:pt x="0" y="37844"/>
                  </a:cubicBezTo>
                  <a:lnTo>
                    <a:pt x="0" y="291897"/>
                  </a:lnTo>
                  <a:cubicBezTo>
                    <a:pt x="0" y="312798"/>
                    <a:pt x="16943" y="329742"/>
                    <a:pt x="37844" y="329742"/>
                  </a:cubicBezTo>
                  <a:lnTo>
                    <a:pt x="782663" y="329742"/>
                  </a:lnTo>
                  <a:cubicBezTo>
                    <a:pt x="807146" y="329742"/>
                    <a:pt x="830883" y="321323"/>
                    <a:pt x="849895" y="305897"/>
                  </a:cubicBezTo>
                  <a:lnTo>
                    <a:pt x="994320" y="188715"/>
                  </a:lnTo>
                  <a:cubicBezTo>
                    <a:pt x="1001506" y="182885"/>
                    <a:pt x="1005679" y="174125"/>
                    <a:pt x="1005679" y="164871"/>
                  </a:cubicBezTo>
                  <a:cubicBezTo>
                    <a:pt x="1005679" y="155617"/>
                    <a:pt x="1001506" y="146857"/>
                    <a:pt x="994320" y="141026"/>
                  </a:cubicBezTo>
                  <a:lnTo>
                    <a:pt x="849895" y="23844"/>
                  </a:lnTo>
                  <a:cubicBezTo>
                    <a:pt x="830883" y="8419"/>
                    <a:pt x="807146" y="0"/>
                    <a:pt x="782663" y="0"/>
                  </a:cubicBezTo>
                  <a:close/>
                </a:path>
              </a:pathLst>
            </a:custGeom>
            <a:ln w="66675" cap="sq">
              <a:solidFill>
                <a:srgbClr val="004CFF"/>
              </a:solidFill>
              <a:prstDash val="solid"/>
              <a:miter/>
            </a:ln>
          </p:spPr>
        </p:sp>
        <p:sp>
          <p:nvSpPr>
            <p:cNvPr id="36" name="TextBox 36"/>
            <p:cNvSpPr txBox="1"/>
            <p:nvPr/>
          </p:nvSpPr>
          <p:spPr>
            <a:xfrm>
              <a:off x="0" y="-57150"/>
              <a:ext cx="909407" cy="386892"/>
            </a:xfrm>
            <a:prstGeom prst="rect">
              <a:avLst/>
            </a:prstGeom>
          </p:spPr>
          <p:txBody>
            <a:bodyPr lIns="50800" tIns="50800" rIns="50800" bIns="50800" rtlCol="0" anchor="ctr"/>
            <a:lstStyle/>
            <a:p>
              <a:pPr algn="ctr">
                <a:lnSpc>
                  <a:spcPts val="3522"/>
                </a:lnSpc>
              </a:pPr>
              <a:endParaRPr/>
            </a:p>
          </p:txBody>
        </p:sp>
      </p:grpSp>
      <p:sp>
        <p:nvSpPr>
          <p:cNvPr id="37" name="TextBox 37"/>
          <p:cNvSpPr txBox="1"/>
          <p:nvPr/>
        </p:nvSpPr>
        <p:spPr>
          <a:xfrm>
            <a:off x="855230" y="604360"/>
            <a:ext cx="13157792" cy="1464384"/>
          </a:xfrm>
          <a:prstGeom prst="rect">
            <a:avLst/>
          </a:prstGeom>
        </p:spPr>
        <p:txBody>
          <a:bodyPr lIns="0" tIns="0" rIns="0" bIns="0" rtlCol="0" anchor="t">
            <a:spAutoFit/>
          </a:bodyPr>
          <a:lstStyle/>
          <a:p>
            <a:pPr algn="l">
              <a:lnSpc>
                <a:spcPts val="5910"/>
              </a:lnSpc>
            </a:pPr>
            <a:r>
              <a:rPr lang="en-US" sz="4222" b="1">
                <a:solidFill>
                  <a:srgbClr val="FFFFFF"/>
                </a:solidFill>
                <a:latin typeface="TT Norms Bold"/>
                <a:ea typeface="TT Norms Bold"/>
                <a:cs typeface="TT Norms Bold"/>
                <a:sym typeface="TT Norms Bold"/>
              </a:rPr>
              <a:t>DESIGNING Improvement by Incorporating</a:t>
            </a:r>
          </a:p>
          <a:p>
            <a:pPr algn="l">
              <a:lnSpc>
                <a:spcPts val="5910"/>
              </a:lnSpc>
            </a:pPr>
            <a:r>
              <a:rPr lang="en-US" sz="4222" b="1">
                <a:solidFill>
                  <a:srgbClr val="FFFFFF"/>
                </a:solidFill>
                <a:latin typeface="TT Norms Bold"/>
                <a:ea typeface="TT Norms Bold"/>
                <a:cs typeface="TT Norms Bold"/>
                <a:sym typeface="TT Norms Bold"/>
              </a:rPr>
              <a:t>the Principles of Sustainable Healthcare</a:t>
            </a:r>
          </a:p>
        </p:txBody>
      </p:sp>
      <p:sp>
        <p:nvSpPr>
          <p:cNvPr id="38" name="TextBox 38"/>
          <p:cNvSpPr txBox="1"/>
          <p:nvPr/>
        </p:nvSpPr>
        <p:spPr>
          <a:xfrm>
            <a:off x="1152525" y="5263342"/>
            <a:ext cx="3086100" cy="498002"/>
          </a:xfrm>
          <a:prstGeom prst="rect">
            <a:avLst/>
          </a:prstGeom>
        </p:spPr>
        <p:txBody>
          <a:bodyPr lIns="0" tIns="0" rIns="0" bIns="0" rtlCol="0" anchor="t">
            <a:spAutoFit/>
          </a:bodyPr>
          <a:lstStyle/>
          <a:p>
            <a:pPr algn="ctr">
              <a:lnSpc>
                <a:spcPts val="4051"/>
              </a:lnSpc>
              <a:spcBef>
                <a:spcPct val="0"/>
              </a:spcBef>
            </a:pPr>
            <a:r>
              <a:rPr lang="en-US" sz="2893">
                <a:solidFill>
                  <a:srgbClr val="000000"/>
                </a:solidFill>
                <a:latin typeface="TT Norms"/>
                <a:ea typeface="TT Norms"/>
                <a:cs typeface="TT Norms"/>
                <a:sym typeface="TT Norms"/>
              </a:rPr>
              <a:t>Outcome needed</a:t>
            </a:r>
          </a:p>
        </p:txBody>
      </p:sp>
      <p:sp>
        <p:nvSpPr>
          <p:cNvPr id="39" name="TextBox 39"/>
          <p:cNvSpPr txBox="1"/>
          <p:nvPr/>
        </p:nvSpPr>
        <p:spPr>
          <a:xfrm>
            <a:off x="5138578" y="3759644"/>
            <a:ext cx="3086100" cy="498002"/>
          </a:xfrm>
          <a:prstGeom prst="rect">
            <a:avLst/>
          </a:prstGeom>
        </p:spPr>
        <p:txBody>
          <a:bodyPr lIns="0" tIns="0" rIns="0" bIns="0" rtlCol="0" anchor="t">
            <a:spAutoFit/>
          </a:bodyPr>
          <a:lstStyle/>
          <a:p>
            <a:pPr algn="ctr">
              <a:lnSpc>
                <a:spcPts val="4051"/>
              </a:lnSpc>
              <a:spcBef>
                <a:spcPct val="0"/>
              </a:spcBef>
            </a:pPr>
            <a:r>
              <a:rPr lang="en-US" sz="2893">
                <a:solidFill>
                  <a:srgbClr val="000000"/>
                </a:solidFill>
                <a:latin typeface="TT Norms"/>
                <a:ea typeface="TT Norms"/>
                <a:cs typeface="TT Norms"/>
                <a:sym typeface="TT Norms"/>
              </a:rPr>
              <a:t>Primary driver</a:t>
            </a:r>
          </a:p>
        </p:txBody>
      </p:sp>
      <p:sp>
        <p:nvSpPr>
          <p:cNvPr id="40" name="TextBox 40"/>
          <p:cNvSpPr txBox="1"/>
          <p:nvPr/>
        </p:nvSpPr>
        <p:spPr>
          <a:xfrm>
            <a:off x="5138578" y="7177112"/>
            <a:ext cx="3086100" cy="498002"/>
          </a:xfrm>
          <a:prstGeom prst="rect">
            <a:avLst/>
          </a:prstGeom>
        </p:spPr>
        <p:txBody>
          <a:bodyPr lIns="0" tIns="0" rIns="0" bIns="0" rtlCol="0" anchor="t">
            <a:spAutoFit/>
          </a:bodyPr>
          <a:lstStyle/>
          <a:p>
            <a:pPr algn="ctr">
              <a:lnSpc>
                <a:spcPts val="4051"/>
              </a:lnSpc>
              <a:spcBef>
                <a:spcPct val="0"/>
              </a:spcBef>
            </a:pPr>
            <a:r>
              <a:rPr lang="en-US" sz="2893">
                <a:solidFill>
                  <a:srgbClr val="000000"/>
                </a:solidFill>
                <a:latin typeface="TT Norms"/>
                <a:ea typeface="TT Norms"/>
                <a:cs typeface="TT Norms"/>
                <a:sym typeface="TT Norms"/>
              </a:rPr>
              <a:t>Primary driver</a:t>
            </a:r>
          </a:p>
        </p:txBody>
      </p:sp>
      <p:sp>
        <p:nvSpPr>
          <p:cNvPr id="41" name="TextBox 41"/>
          <p:cNvSpPr txBox="1"/>
          <p:nvPr/>
        </p:nvSpPr>
        <p:spPr>
          <a:xfrm>
            <a:off x="9120028" y="2473616"/>
            <a:ext cx="3086100" cy="498002"/>
          </a:xfrm>
          <a:prstGeom prst="rect">
            <a:avLst/>
          </a:prstGeom>
        </p:spPr>
        <p:txBody>
          <a:bodyPr lIns="0" tIns="0" rIns="0" bIns="0" rtlCol="0" anchor="t">
            <a:spAutoFit/>
          </a:bodyPr>
          <a:lstStyle/>
          <a:p>
            <a:pPr algn="ctr">
              <a:lnSpc>
                <a:spcPts val="4051"/>
              </a:lnSpc>
              <a:spcBef>
                <a:spcPct val="0"/>
              </a:spcBef>
            </a:pPr>
            <a:r>
              <a:rPr lang="en-US" sz="2893">
                <a:solidFill>
                  <a:srgbClr val="000000"/>
                </a:solidFill>
                <a:latin typeface="TT Norms"/>
                <a:ea typeface="TT Norms"/>
                <a:cs typeface="TT Norms"/>
                <a:sym typeface="TT Norms"/>
              </a:rPr>
              <a:t>Secondary driver</a:t>
            </a:r>
          </a:p>
        </p:txBody>
      </p:sp>
      <p:sp>
        <p:nvSpPr>
          <p:cNvPr id="42" name="TextBox 42"/>
          <p:cNvSpPr txBox="1"/>
          <p:nvPr/>
        </p:nvSpPr>
        <p:spPr>
          <a:xfrm>
            <a:off x="12819680" y="2473616"/>
            <a:ext cx="3086100" cy="498002"/>
          </a:xfrm>
          <a:prstGeom prst="rect">
            <a:avLst/>
          </a:prstGeom>
        </p:spPr>
        <p:txBody>
          <a:bodyPr lIns="0" tIns="0" rIns="0" bIns="0" rtlCol="0" anchor="t">
            <a:spAutoFit/>
          </a:bodyPr>
          <a:lstStyle/>
          <a:p>
            <a:pPr algn="ctr">
              <a:lnSpc>
                <a:spcPts val="4051"/>
              </a:lnSpc>
              <a:spcBef>
                <a:spcPct val="0"/>
              </a:spcBef>
            </a:pPr>
            <a:r>
              <a:rPr lang="en-US" sz="2893">
                <a:solidFill>
                  <a:srgbClr val="000000"/>
                </a:solidFill>
                <a:latin typeface="TT Norms"/>
                <a:ea typeface="TT Norms"/>
                <a:cs typeface="TT Norms"/>
                <a:sym typeface="TT Norms"/>
              </a:rPr>
              <a:t>Change ideas</a:t>
            </a:r>
          </a:p>
        </p:txBody>
      </p:sp>
      <p:sp>
        <p:nvSpPr>
          <p:cNvPr id="43" name="TextBox 43"/>
          <p:cNvSpPr txBox="1"/>
          <p:nvPr/>
        </p:nvSpPr>
        <p:spPr>
          <a:xfrm>
            <a:off x="1152525" y="5965839"/>
            <a:ext cx="3086100" cy="1012352"/>
          </a:xfrm>
          <a:prstGeom prst="rect">
            <a:avLst/>
          </a:prstGeom>
        </p:spPr>
        <p:txBody>
          <a:bodyPr lIns="0" tIns="0" rIns="0" bIns="0" rtlCol="0" anchor="t">
            <a:spAutoFit/>
          </a:bodyPr>
          <a:lstStyle/>
          <a:p>
            <a:pPr algn="ctr">
              <a:lnSpc>
                <a:spcPts val="4051"/>
              </a:lnSpc>
              <a:spcBef>
                <a:spcPct val="0"/>
              </a:spcBef>
            </a:pPr>
            <a:r>
              <a:rPr lang="en-US" sz="2893">
                <a:solidFill>
                  <a:srgbClr val="FFFFFF"/>
                </a:solidFill>
                <a:latin typeface="TT Norms"/>
                <a:ea typeface="TT Norms"/>
                <a:cs typeface="TT Norms"/>
                <a:sym typeface="TT Norms"/>
              </a:rPr>
              <a:t>Improve health, reduce carbon</a:t>
            </a:r>
          </a:p>
        </p:txBody>
      </p:sp>
      <p:sp>
        <p:nvSpPr>
          <p:cNvPr id="44" name="TextBox 44"/>
          <p:cNvSpPr txBox="1"/>
          <p:nvPr/>
        </p:nvSpPr>
        <p:spPr>
          <a:xfrm>
            <a:off x="855230" y="9351733"/>
            <a:ext cx="5375690" cy="656752"/>
          </a:xfrm>
          <a:prstGeom prst="rect">
            <a:avLst/>
          </a:prstGeom>
        </p:spPr>
        <p:txBody>
          <a:bodyPr lIns="0" tIns="0" rIns="0" bIns="0" rtlCol="0" anchor="t">
            <a:spAutoFit/>
          </a:bodyPr>
          <a:lstStyle/>
          <a:p>
            <a:pPr algn="l">
              <a:lnSpc>
                <a:spcPts val="2651"/>
              </a:lnSpc>
            </a:pPr>
            <a:r>
              <a:rPr lang="en-US" sz="1893">
                <a:solidFill>
                  <a:srgbClr val="000000"/>
                </a:solidFill>
                <a:latin typeface="TT Norms"/>
                <a:ea typeface="TT Norms"/>
                <a:cs typeface="TT Norms"/>
                <a:sym typeface="TT Norms"/>
              </a:rPr>
              <a:t>Mortimer-F. The Sustainable Physician </a:t>
            </a:r>
          </a:p>
          <a:p>
            <a:pPr algn="l">
              <a:lnSpc>
                <a:spcPts val="2651"/>
              </a:lnSpc>
              <a:spcBef>
                <a:spcPct val="0"/>
              </a:spcBef>
            </a:pPr>
            <a:r>
              <a:rPr lang="en-US" sz="1893">
                <a:solidFill>
                  <a:srgbClr val="000000"/>
                </a:solidFill>
                <a:latin typeface="TT Norms"/>
                <a:ea typeface="TT Norms"/>
                <a:cs typeface="TT Norms"/>
                <a:sym typeface="TT Norms"/>
              </a:rPr>
              <a:t>Clinical Medicine 2010, Vol 10, No 2: 110–11</a:t>
            </a:r>
          </a:p>
        </p:txBody>
      </p:sp>
      <p:sp>
        <p:nvSpPr>
          <p:cNvPr id="45" name="TextBox 45"/>
          <p:cNvSpPr txBox="1"/>
          <p:nvPr/>
        </p:nvSpPr>
        <p:spPr>
          <a:xfrm>
            <a:off x="5138578" y="4716926"/>
            <a:ext cx="3086100" cy="498002"/>
          </a:xfrm>
          <a:prstGeom prst="rect">
            <a:avLst/>
          </a:prstGeom>
        </p:spPr>
        <p:txBody>
          <a:bodyPr lIns="0" tIns="0" rIns="0" bIns="0" rtlCol="0" anchor="t">
            <a:spAutoFit/>
          </a:bodyPr>
          <a:lstStyle/>
          <a:p>
            <a:pPr algn="ctr">
              <a:lnSpc>
                <a:spcPts val="4051"/>
              </a:lnSpc>
              <a:spcBef>
                <a:spcPct val="0"/>
              </a:spcBef>
            </a:pPr>
            <a:r>
              <a:rPr lang="en-US" sz="2893">
                <a:solidFill>
                  <a:srgbClr val="000000"/>
                </a:solidFill>
                <a:latin typeface="TT Norms"/>
                <a:ea typeface="TT Norms"/>
                <a:cs typeface="TT Norms"/>
                <a:sym typeface="TT Norms"/>
              </a:rPr>
              <a:t>Reduce activity</a:t>
            </a:r>
          </a:p>
        </p:txBody>
      </p:sp>
      <p:sp>
        <p:nvSpPr>
          <p:cNvPr id="46" name="TextBox 46"/>
          <p:cNvSpPr txBox="1"/>
          <p:nvPr/>
        </p:nvSpPr>
        <p:spPr>
          <a:xfrm>
            <a:off x="5138578" y="7888417"/>
            <a:ext cx="3086100" cy="1012352"/>
          </a:xfrm>
          <a:prstGeom prst="rect">
            <a:avLst/>
          </a:prstGeom>
        </p:spPr>
        <p:txBody>
          <a:bodyPr lIns="0" tIns="0" rIns="0" bIns="0" rtlCol="0" anchor="t">
            <a:spAutoFit/>
          </a:bodyPr>
          <a:lstStyle/>
          <a:p>
            <a:pPr algn="ctr">
              <a:lnSpc>
                <a:spcPts val="4051"/>
              </a:lnSpc>
              <a:spcBef>
                <a:spcPct val="0"/>
              </a:spcBef>
            </a:pPr>
            <a:r>
              <a:rPr lang="en-US" sz="2893">
                <a:solidFill>
                  <a:srgbClr val="000000"/>
                </a:solidFill>
                <a:latin typeface="TT Norms"/>
                <a:ea typeface="TT Norms"/>
                <a:cs typeface="TT Norms"/>
                <a:sym typeface="TT Norms"/>
              </a:rPr>
              <a:t>Reduce carbon intensity</a:t>
            </a:r>
          </a:p>
        </p:txBody>
      </p:sp>
      <p:sp>
        <p:nvSpPr>
          <p:cNvPr id="47" name="TextBox 47"/>
          <p:cNvSpPr txBox="1"/>
          <p:nvPr/>
        </p:nvSpPr>
        <p:spPr>
          <a:xfrm>
            <a:off x="9120028" y="3318792"/>
            <a:ext cx="3086100" cy="498002"/>
          </a:xfrm>
          <a:prstGeom prst="rect">
            <a:avLst/>
          </a:prstGeom>
        </p:spPr>
        <p:txBody>
          <a:bodyPr lIns="0" tIns="0" rIns="0" bIns="0" rtlCol="0" anchor="t">
            <a:spAutoFit/>
          </a:bodyPr>
          <a:lstStyle/>
          <a:p>
            <a:pPr algn="ctr">
              <a:lnSpc>
                <a:spcPts val="4051"/>
              </a:lnSpc>
              <a:spcBef>
                <a:spcPct val="0"/>
              </a:spcBef>
            </a:pPr>
            <a:r>
              <a:rPr lang="en-US" sz="2893">
                <a:solidFill>
                  <a:srgbClr val="000000"/>
                </a:solidFill>
                <a:latin typeface="TT Norms"/>
                <a:ea typeface="TT Norms"/>
                <a:cs typeface="TT Norms"/>
                <a:sym typeface="TT Norms"/>
              </a:rPr>
              <a:t>Prevention</a:t>
            </a:r>
          </a:p>
        </p:txBody>
      </p:sp>
      <p:sp>
        <p:nvSpPr>
          <p:cNvPr id="48" name="TextBox 48"/>
          <p:cNvSpPr txBox="1"/>
          <p:nvPr/>
        </p:nvSpPr>
        <p:spPr>
          <a:xfrm>
            <a:off x="9120028" y="4456479"/>
            <a:ext cx="3086100" cy="1012352"/>
          </a:xfrm>
          <a:prstGeom prst="rect">
            <a:avLst/>
          </a:prstGeom>
        </p:spPr>
        <p:txBody>
          <a:bodyPr lIns="0" tIns="0" rIns="0" bIns="0" rtlCol="0" anchor="t">
            <a:spAutoFit/>
          </a:bodyPr>
          <a:lstStyle/>
          <a:p>
            <a:pPr algn="ctr">
              <a:lnSpc>
                <a:spcPts val="4051"/>
              </a:lnSpc>
              <a:spcBef>
                <a:spcPct val="0"/>
              </a:spcBef>
            </a:pPr>
            <a:r>
              <a:rPr lang="en-US" sz="2893">
                <a:solidFill>
                  <a:srgbClr val="000000"/>
                </a:solidFill>
                <a:latin typeface="TT Norms"/>
                <a:ea typeface="TT Norms"/>
                <a:cs typeface="TT Norms"/>
                <a:sym typeface="TT Norms"/>
              </a:rPr>
              <a:t>Patient empowerment</a:t>
            </a:r>
          </a:p>
        </p:txBody>
      </p:sp>
      <p:grpSp>
        <p:nvGrpSpPr>
          <p:cNvPr id="49" name="Group 49"/>
          <p:cNvGrpSpPr/>
          <p:nvPr/>
        </p:nvGrpSpPr>
        <p:grpSpPr>
          <a:xfrm rot="-10800000">
            <a:off x="12126728" y="4366482"/>
            <a:ext cx="3886889" cy="1251988"/>
            <a:chOff x="0" y="0"/>
            <a:chExt cx="1023707" cy="329742"/>
          </a:xfrm>
        </p:grpSpPr>
        <p:sp>
          <p:nvSpPr>
            <p:cNvPr id="50" name="Freeform 50"/>
            <p:cNvSpPr/>
            <p:nvPr/>
          </p:nvSpPr>
          <p:spPr>
            <a:xfrm>
              <a:off x="0" y="0"/>
              <a:ext cx="1005679" cy="329742"/>
            </a:xfrm>
            <a:custGeom>
              <a:avLst/>
              <a:gdLst/>
              <a:ahLst/>
              <a:cxnLst/>
              <a:rect l="l" t="t" r="r" b="b"/>
              <a:pathLst>
                <a:path w="1005679" h="329742">
                  <a:moveTo>
                    <a:pt x="782663" y="0"/>
                  </a:moveTo>
                  <a:lnTo>
                    <a:pt x="37844" y="0"/>
                  </a:lnTo>
                  <a:cubicBezTo>
                    <a:pt x="16943" y="0"/>
                    <a:pt x="0" y="16943"/>
                    <a:pt x="0" y="37844"/>
                  </a:cubicBezTo>
                  <a:lnTo>
                    <a:pt x="0" y="291897"/>
                  </a:lnTo>
                  <a:cubicBezTo>
                    <a:pt x="0" y="312798"/>
                    <a:pt x="16943" y="329742"/>
                    <a:pt x="37844" y="329742"/>
                  </a:cubicBezTo>
                  <a:lnTo>
                    <a:pt x="782663" y="329742"/>
                  </a:lnTo>
                  <a:cubicBezTo>
                    <a:pt x="807146" y="329742"/>
                    <a:pt x="830883" y="321323"/>
                    <a:pt x="849895" y="305897"/>
                  </a:cubicBezTo>
                  <a:lnTo>
                    <a:pt x="994320" y="188715"/>
                  </a:lnTo>
                  <a:cubicBezTo>
                    <a:pt x="1001506" y="182885"/>
                    <a:pt x="1005679" y="174125"/>
                    <a:pt x="1005679" y="164871"/>
                  </a:cubicBezTo>
                  <a:cubicBezTo>
                    <a:pt x="1005679" y="155617"/>
                    <a:pt x="1001506" y="146857"/>
                    <a:pt x="994320" y="141026"/>
                  </a:cubicBezTo>
                  <a:lnTo>
                    <a:pt x="849895" y="23844"/>
                  </a:lnTo>
                  <a:cubicBezTo>
                    <a:pt x="830883" y="8419"/>
                    <a:pt x="807146" y="0"/>
                    <a:pt x="782663" y="0"/>
                  </a:cubicBezTo>
                  <a:close/>
                </a:path>
              </a:pathLst>
            </a:custGeom>
            <a:ln w="66675" cap="sq">
              <a:solidFill>
                <a:srgbClr val="004CFF"/>
              </a:solidFill>
              <a:prstDash val="solid"/>
              <a:miter/>
            </a:ln>
          </p:spPr>
        </p:sp>
        <p:sp>
          <p:nvSpPr>
            <p:cNvPr id="51" name="TextBox 51"/>
            <p:cNvSpPr txBox="1"/>
            <p:nvPr/>
          </p:nvSpPr>
          <p:spPr>
            <a:xfrm>
              <a:off x="0" y="-57150"/>
              <a:ext cx="909407" cy="386892"/>
            </a:xfrm>
            <a:prstGeom prst="rect">
              <a:avLst/>
            </a:prstGeom>
          </p:spPr>
          <p:txBody>
            <a:bodyPr lIns="50800" tIns="50800" rIns="50800" bIns="50800" rtlCol="0" anchor="ctr"/>
            <a:lstStyle/>
            <a:p>
              <a:pPr algn="ctr">
                <a:lnSpc>
                  <a:spcPts val="3522"/>
                </a:lnSpc>
              </a:pPr>
              <a:endParaRPr/>
            </a:p>
          </p:txBody>
        </p:sp>
      </p:grpSp>
      <p:sp>
        <p:nvSpPr>
          <p:cNvPr id="52" name="TextBox 52"/>
          <p:cNvSpPr txBox="1"/>
          <p:nvPr/>
        </p:nvSpPr>
        <p:spPr>
          <a:xfrm>
            <a:off x="9120028" y="6108517"/>
            <a:ext cx="3086100" cy="498002"/>
          </a:xfrm>
          <a:prstGeom prst="rect">
            <a:avLst/>
          </a:prstGeom>
        </p:spPr>
        <p:txBody>
          <a:bodyPr lIns="0" tIns="0" rIns="0" bIns="0" rtlCol="0" anchor="t">
            <a:spAutoFit/>
          </a:bodyPr>
          <a:lstStyle/>
          <a:p>
            <a:pPr algn="ctr">
              <a:lnSpc>
                <a:spcPts val="4051"/>
              </a:lnSpc>
              <a:spcBef>
                <a:spcPct val="0"/>
              </a:spcBef>
            </a:pPr>
            <a:r>
              <a:rPr lang="en-US" sz="2893">
                <a:solidFill>
                  <a:srgbClr val="000000"/>
                </a:solidFill>
                <a:latin typeface="TT Norms"/>
                <a:ea typeface="TT Norms"/>
                <a:cs typeface="TT Norms"/>
                <a:sym typeface="TT Norms"/>
              </a:rPr>
              <a:t>Lean pathways </a:t>
            </a:r>
          </a:p>
        </p:txBody>
      </p:sp>
      <p:sp>
        <p:nvSpPr>
          <p:cNvPr id="53" name="TextBox 53"/>
          <p:cNvSpPr txBox="1"/>
          <p:nvPr/>
        </p:nvSpPr>
        <p:spPr>
          <a:xfrm>
            <a:off x="9120028" y="7246205"/>
            <a:ext cx="3086100" cy="1012352"/>
          </a:xfrm>
          <a:prstGeom prst="rect">
            <a:avLst/>
          </a:prstGeom>
        </p:spPr>
        <p:txBody>
          <a:bodyPr lIns="0" tIns="0" rIns="0" bIns="0" rtlCol="0" anchor="t">
            <a:spAutoFit/>
          </a:bodyPr>
          <a:lstStyle/>
          <a:p>
            <a:pPr algn="ctr">
              <a:lnSpc>
                <a:spcPts val="4051"/>
              </a:lnSpc>
              <a:spcBef>
                <a:spcPct val="0"/>
              </a:spcBef>
            </a:pPr>
            <a:r>
              <a:rPr lang="en-US" sz="2893">
                <a:solidFill>
                  <a:srgbClr val="000000"/>
                </a:solidFill>
                <a:latin typeface="TT Norms"/>
                <a:ea typeface="TT Norms"/>
                <a:cs typeface="TT Norms"/>
                <a:sym typeface="TT Norms"/>
              </a:rPr>
              <a:t>Low carbon alternatives</a:t>
            </a:r>
          </a:p>
        </p:txBody>
      </p:sp>
      <p:sp>
        <p:nvSpPr>
          <p:cNvPr id="54" name="TextBox 54"/>
          <p:cNvSpPr txBox="1"/>
          <p:nvPr/>
        </p:nvSpPr>
        <p:spPr>
          <a:xfrm>
            <a:off x="9120028" y="8641068"/>
            <a:ext cx="3086100" cy="1012352"/>
          </a:xfrm>
          <a:prstGeom prst="rect">
            <a:avLst/>
          </a:prstGeom>
        </p:spPr>
        <p:txBody>
          <a:bodyPr lIns="0" tIns="0" rIns="0" bIns="0" rtlCol="0" anchor="t">
            <a:spAutoFit/>
          </a:bodyPr>
          <a:lstStyle/>
          <a:p>
            <a:pPr algn="ctr">
              <a:lnSpc>
                <a:spcPts val="4051"/>
              </a:lnSpc>
              <a:spcBef>
                <a:spcPct val="0"/>
              </a:spcBef>
            </a:pPr>
            <a:r>
              <a:rPr lang="en-US" sz="2893">
                <a:solidFill>
                  <a:srgbClr val="000000"/>
                </a:solidFill>
                <a:latin typeface="TT Norms"/>
                <a:ea typeface="TT Norms"/>
                <a:cs typeface="TT Norms"/>
                <a:sym typeface="TT Norms"/>
              </a:rPr>
              <a:t>Operational resource use</a:t>
            </a:r>
          </a:p>
        </p:txBody>
      </p:sp>
      <p:grpSp>
        <p:nvGrpSpPr>
          <p:cNvPr id="55" name="Group 55"/>
          <p:cNvGrpSpPr/>
          <p:nvPr/>
        </p:nvGrpSpPr>
        <p:grpSpPr>
          <a:xfrm rot="-10800000">
            <a:off x="12126728" y="5763734"/>
            <a:ext cx="3886889" cy="1251988"/>
            <a:chOff x="0" y="0"/>
            <a:chExt cx="1023707" cy="329742"/>
          </a:xfrm>
        </p:grpSpPr>
        <p:sp>
          <p:nvSpPr>
            <p:cNvPr id="56" name="Freeform 56"/>
            <p:cNvSpPr/>
            <p:nvPr/>
          </p:nvSpPr>
          <p:spPr>
            <a:xfrm>
              <a:off x="0" y="0"/>
              <a:ext cx="1005679" cy="329742"/>
            </a:xfrm>
            <a:custGeom>
              <a:avLst/>
              <a:gdLst/>
              <a:ahLst/>
              <a:cxnLst/>
              <a:rect l="l" t="t" r="r" b="b"/>
              <a:pathLst>
                <a:path w="1005679" h="329742">
                  <a:moveTo>
                    <a:pt x="782663" y="0"/>
                  </a:moveTo>
                  <a:lnTo>
                    <a:pt x="37844" y="0"/>
                  </a:lnTo>
                  <a:cubicBezTo>
                    <a:pt x="16943" y="0"/>
                    <a:pt x="0" y="16943"/>
                    <a:pt x="0" y="37844"/>
                  </a:cubicBezTo>
                  <a:lnTo>
                    <a:pt x="0" y="291897"/>
                  </a:lnTo>
                  <a:cubicBezTo>
                    <a:pt x="0" y="312798"/>
                    <a:pt x="16943" y="329742"/>
                    <a:pt x="37844" y="329742"/>
                  </a:cubicBezTo>
                  <a:lnTo>
                    <a:pt x="782663" y="329742"/>
                  </a:lnTo>
                  <a:cubicBezTo>
                    <a:pt x="807146" y="329742"/>
                    <a:pt x="830883" y="321323"/>
                    <a:pt x="849895" y="305897"/>
                  </a:cubicBezTo>
                  <a:lnTo>
                    <a:pt x="994320" y="188715"/>
                  </a:lnTo>
                  <a:cubicBezTo>
                    <a:pt x="1001506" y="182885"/>
                    <a:pt x="1005679" y="174125"/>
                    <a:pt x="1005679" y="164871"/>
                  </a:cubicBezTo>
                  <a:cubicBezTo>
                    <a:pt x="1005679" y="155617"/>
                    <a:pt x="1001506" y="146857"/>
                    <a:pt x="994320" y="141026"/>
                  </a:cubicBezTo>
                  <a:lnTo>
                    <a:pt x="849895" y="23844"/>
                  </a:lnTo>
                  <a:cubicBezTo>
                    <a:pt x="830883" y="8419"/>
                    <a:pt x="807146" y="0"/>
                    <a:pt x="782663" y="0"/>
                  </a:cubicBezTo>
                  <a:close/>
                </a:path>
              </a:pathLst>
            </a:custGeom>
            <a:ln w="66675" cap="sq">
              <a:solidFill>
                <a:srgbClr val="004CFF"/>
              </a:solidFill>
              <a:prstDash val="solid"/>
              <a:miter/>
            </a:ln>
          </p:spPr>
        </p:sp>
        <p:sp>
          <p:nvSpPr>
            <p:cNvPr id="57" name="TextBox 57"/>
            <p:cNvSpPr txBox="1"/>
            <p:nvPr/>
          </p:nvSpPr>
          <p:spPr>
            <a:xfrm>
              <a:off x="0" y="-57150"/>
              <a:ext cx="909407" cy="386892"/>
            </a:xfrm>
            <a:prstGeom prst="rect">
              <a:avLst/>
            </a:prstGeom>
          </p:spPr>
          <p:txBody>
            <a:bodyPr lIns="50800" tIns="50800" rIns="50800" bIns="50800" rtlCol="0" anchor="ctr"/>
            <a:lstStyle/>
            <a:p>
              <a:pPr algn="ctr">
                <a:lnSpc>
                  <a:spcPts val="3522"/>
                </a:lnSpc>
              </a:pPr>
              <a:endParaRPr/>
            </a:p>
          </p:txBody>
        </p:sp>
      </p:grpSp>
      <p:grpSp>
        <p:nvGrpSpPr>
          <p:cNvPr id="58" name="Group 58"/>
          <p:cNvGrpSpPr/>
          <p:nvPr/>
        </p:nvGrpSpPr>
        <p:grpSpPr>
          <a:xfrm rot="-10800000">
            <a:off x="12126728" y="7177906"/>
            <a:ext cx="3886889" cy="1251988"/>
            <a:chOff x="0" y="0"/>
            <a:chExt cx="1023707" cy="329742"/>
          </a:xfrm>
        </p:grpSpPr>
        <p:sp>
          <p:nvSpPr>
            <p:cNvPr id="59" name="Freeform 59"/>
            <p:cNvSpPr/>
            <p:nvPr/>
          </p:nvSpPr>
          <p:spPr>
            <a:xfrm>
              <a:off x="0" y="0"/>
              <a:ext cx="1005679" cy="329742"/>
            </a:xfrm>
            <a:custGeom>
              <a:avLst/>
              <a:gdLst/>
              <a:ahLst/>
              <a:cxnLst/>
              <a:rect l="l" t="t" r="r" b="b"/>
              <a:pathLst>
                <a:path w="1005679" h="329742">
                  <a:moveTo>
                    <a:pt x="782663" y="0"/>
                  </a:moveTo>
                  <a:lnTo>
                    <a:pt x="37844" y="0"/>
                  </a:lnTo>
                  <a:cubicBezTo>
                    <a:pt x="16943" y="0"/>
                    <a:pt x="0" y="16943"/>
                    <a:pt x="0" y="37844"/>
                  </a:cubicBezTo>
                  <a:lnTo>
                    <a:pt x="0" y="291897"/>
                  </a:lnTo>
                  <a:cubicBezTo>
                    <a:pt x="0" y="312798"/>
                    <a:pt x="16943" y="329742"/>
                    <a:pt x="37844" y="329742"/>
                  </a:cubicBezTo>
                  <a:lnTo>
                    <a:pt x="782663" y="329742"/>
                  </a:lnTo>
                  <a:cubicBezTo>
                    <a:pt x="807146" y="329742"/>
                    <a:pt x="830883" y="321323"/>
                    <a:pt x="849895" y="305897"/>
                  </a:cubicBezTo>
                  <a:lnTo>
                    <a:pt x="994320" y="188715"/>
                  </a:lnTo>
                  <a:cubicBezTo>
                    <a:pt x="1001506" y="182885"/>
                    <a:pt x="1005679" y="174125"/>
                    <a:pt x="1005679" y="164871"/>
                  </a:cubicBezTo>
                  <a:cubicBezTo>
                    <a:pt x="1005679" y="155617"/>
                    <a:pt x="1001506" y="146857"/>
                    <a:pt x="994320" y="141026"/>
                  </a:cubicBezTo>
                  <a:lnTo>
                    <a:pt x="849895" y="23844"/>
                  </a:lnTo>
                  <a:cubicBezTo>
                    <a:pt x="830883" y="8419"/>
                    <a:pt x="807146" y="0"/>
                    <a:pt x="782663" y="0"/>
                  </a:cubicBezTo>
                  <a:close/>
                </a:path>
              </a:pathLst>
            </a:custGeom>
            <a:ln w="66675" cap="sq">
              <a:solidFill>
                <a:srgbClr val="004CFF"/>
              </a:solidFill>
              <a:prstDash val="solid"/>
              <a:miter/>
            </a:ln>
          </p:spPr>
        </p:sp>
        <p:sp>
          <p:nvSpPr>
            <p:cNvPr id="60" name="TextBox 60"/>
            <p:cNvSpPr txBox="1"/>
            <p:nvPr/>
          </p:nvSpPr>
          <p:spPr>
            <a:xfrm>
              <a:off x="0" y="-57150"/>
              <a:ext cx="909407" cy="386892"/>
            </a:xfrm>
            <a:prstGeom prst="rect">
              <a:avLst/>
            </a:prstGeom>
          </p:spPr>
          <p:txBody>
            <a:bodyPr lIns="50800" tIns="50800" rIns="50800" bIns="50800" rtlCol="0" anchor="ctr"/>
            <a:lstStyle/>
            <a:p>
              <a:pPr algn="ctr">
                <a:lnSpc>
                  <a:spcPts val="3522"/>
                </a:lnSpc>
              </a:pPr>
              <a:endParaRPr/>
            </a:p>
          </p:txBody>
        </p:sp>
      </p:grpSp>
      <p:grpSp>
        <p:nvGrpSpPr>
          <p:cNvPr id="61" name="Group 61"/>
          <p:cNvGrpSpPr/>
          <p:nvPr/>
        </p:nvGrpSpPr>
        <p:grpSpPr>
          <a:xfrm rot="-10800000">
            <a:off x="12126728" y="8572769"/>
            <a:ext cx="3886889" cy="1251988"/>
            <a:chOff x="0" y="0"/>
            <a:chExt cx="1023707" cy="329742"/>
          </a:xfrm>
        </p:grpSpPr>
        <p:sp>
          <p:nvSpPr>
            <p:cNvPr id="62" name="Freeform 62"/>
            <p:cNvSpPr/>
            <p:nvPr/>
          </p:nvSpPr>
          <p:spPr>
            <a:xfrm>
              <a:off x="0" y="0"/>
              <a:ext cx="1005679" cy="329742"/>
            </a:xfrm>
            <a:custGeom>
              <a:avLst/>
              <a:gdLst/>
              <a:ahLst/>
              <a:cxnLst/>
              <a:rect l="l" t="t" r="r" b="b"/>
              <a:pathLst>
                <a:path w="1005679" h="329742">
                  <a:moveTo>
                    <a:pt x="782663" y="0"/>
                  </a:moveTo>
                  <a:lnTo>
                    <a:pt x="37844" y="0"/>
                  </a:lnTo>
                  <a:cubicBezTo>
                    <a:pt x="16943" y="0"/>
                    <a:pt x="0" y="16943"/>
                    <a:pt x="0" y="37844"/>
                  </a:cubicBezTo>
                  <a:lnTo>
                    <a:pt x="0" y="291897"/>
                  </a:lnTo>
                  <a:cubicBezTo>
                    <a:pt x="0" y="312798"/>
                    <a:pt x="16943" y="329742"/>
                    <a:pt x="37844" y="329742"/>
                  </a:cubicBezTo>
                  <a:lnTo>
                    <a:pt x="782663" y="329742"/>
                  </a:lnTo>
                  <a:cubicBezTo>
                    <a:pt x="807146" y="329742"/>
                    <a:pt x="830883" y="321323"/>
                    <a:pt x="849895" y="305897"/>
                  </a:cubicBezTo>
                  <a:lnTo>
                    <a:pt x="994320" y="188715"/>
                  </a:lnTo>
                  <a:cubicBezTo>
                    <a:pt x="1001506" y="182885"/>
                    <a:pt x="1005679" y="174125"/>
                    <a:pt x="1005679" y="164871"/>
                  </a:cubicBezTo>
                  <a:cubicBezTo>
                    <a:pt x="1005679" y="155617"/>
                    <a:pt x="1001506" y="146857"/>
                    <a:pt x="994320" y="141026"/>
                  </a:cubicBezTo>
                  <a:lnTo>
                    <a:pt x="849895" y="23844"/>
                  </a:lnTo>
                  <a:cubicBezTo>
                    <a:pt x="830883" y="8419"/>
                    <a:pt x="807146" y="0"/>
                    <a:pt x="782663" y="0"/>
                  </a:cubicBezTo>
                  <a:close/>
                </a:path>
              </a:pathLst>
            </a:custGeom>
            <a:ln w="66675" cap="sq">
              <a:solidFill>
                <a:srgbClr val="004CFF"/>
              </a:solidFill>
              <a:prstDash val="solid"/>
              <a:miter/>
            </a:ln>
          </p:spPr>
        </p:sp>
        <p:sp>
          <p:nvSpPr>
            <p:cNvPr id="63" name="TextBox 63"/>
            <p:cNvSpPr txBox="1"/>
            <p:nvPr/>
          </p:nvSpPr>
          <p:spPr>
            <a:xfrm>
              <a:off x="0" y="-57150"/>
              <a:ext cx="909407" cy="386892"/>
            </a:xfrm>
            <a:prstGeom prst="rect">
              <a:avLst/>
            </a:prstGeom>
          </p:spPr>
          <p:txBody>
            <a:bodyPr lIns="50800" tIns="50800" rIns="50800" bIns="50800" rtlCol="0" anchor="ctr"/>
            <a:lstStyle/>
            <a:p>
              <a:pPr algn="ctr">
                <a:lnSpc>
                  <a:spcPts val="3522"/>
                </a:lnSpc>
              </a:pPr>
              <a:endParaRPr/>
            </a:p>
          </p:txBody>
        </p:sp>
      </p:grpSp>
      <p:sp>
        <p:nvSpPr>
          <p:cNvPr id="64" name="AutoShape 64"/>
          <p:cNvSpPr/>
          <p:nvPr/>
        </p:nvSpPr>
        <p:spPr>
          <a:xfrm>
            <a:off x="4238625" y="6500590"/>
            <a:ext cx="899953" cy="1922578"/>
          </a:xfrm>
          <a:prstGeom prst="line">
            <a:avLst/>
          </a:prstGeom>
          <a:ln w="38100" cap="flat">
            <a:solidFill>
              <a:srgbClr val="000000"/>
            </a:solidFill>
            <a:prstDash val="solid"/>
            <a:headEnd type="none" w="sm" len="sm"/>
            <a:tailEnd type="none" w="sm" len="sm"/>
          </a:ln>
        </p:spPr>
      </p:sp>
      <p:sp>
        <p:nvSpPr>
          <p:cNvPr id="65" name="AutoShape 65"/>
          <p:cNvSpPr/>
          <p:nvPr/>
        </p:nvSpPr>
        <p:spPr>
          <a:xfrm flipV="1">
            <a:off x="4238625" y="4994503"/>
            <a:ext cx="899953" cy="1506087"/>
          </a:xfrm>
          <a:prstGeom prst="line">
            <a:avLst/>
          </a:prstGeom>
          <a:ln w="38100" cap="flat">
            <a:solidFill>
              <a:srgbClr val="000000"/>
            </a:solidFill>
            <a:prstDash val="solid"/>
            <a:headEnd type="none" w="sm" len="sm"/>
            <a:tailEnd type="none" w="sm" len="sm"/>
          </a:ln>
        </p:spPr>
      </p:sp>
      <p:sp>
        <p:nvSpPr>
          <p:cNvPr id="66" name="AutoShape 66"/>
          <p:cNvSpPr/>
          <p:nvPr/>
        </p:nvSpPr>
        <p:spPr>
          <a:xfrm flipH="1">
            <a:off x="8224678" y="3596368"/>
            <a:ext cx="895350" cy="1398135"/>
          </a:xfrm>
          <a:prstGeom prst="line">
            <a:avLst/>
          </a:prstGeom>
          <a:ln w="38100" cap="flat">
            <a:solidFill>
              <a:srgbClr val="000000"/>
            </a:solidFill>
            <a:prstDash val="solid"/>
            <a:headEnd type="none" w="sm" len="sm"/>
            <a:tailEnd type="none" w="sm" len="sm"/>
          </a:ln>
        </p:spPr>
      </p:sp>
      <p:sp>
        <p:nvSpPr>
          <p:cNvPr id="67" name="AutoShape 67"/>
          <p:cNvSpPr/>
          <p:nvPr/>
        </p:nvSpPr>
        <p:spPr>
          <a:xfrm flipH="1">
            <a:off x="8224678" y="4991231"/>
            <a:ext cx="895350" cy="3272"/>
          </a:xfrm>
          <a:prstGeom prst="line">
            <a:avLst/>
          </a:prstGeom>
          <a:ln w="38100" cap="flat">
            <a:solidFill>
              <a:srgbClr val="000000"/>
            </a:solidFill>
            <a:prstDash val="solid"/>
            <a:headEnd type="none" w="sm" len="sm"/>
            <a:tailEnd type="none" w="sm" len="sm"/>
          </a:ln>
        </p:spPr>
      </p:sp>
      <p:sp>
        <p:nvSpPr>
          <p:cNvPr id="68" name="AutoShape 68"/>
          <p:cNvSpPr/>
          <p:nvPr/>
        </p:nvSpPr>
        <p:spPr>
          <a:xfrm flipH="1" flipV="1">
            <a:off x="8224678" y="4994503"/>
            <a:ext cx="895350" cy="1391591"/>
          </a:xfrm>
          <a:prstGeom prst="line">
            <a:avLst/>
          </a:prstGeom>
          <a:ln w="38100" cap="flat">
            <a:solidFill>
              <a:srgbClr val="000000"/>
            </a:solidFill>
            <a:prstDash val="solid"/>
            <a:headEnd type="none" w="sm" len="sm"/>
            <a:tailEnd type="none" w="sm" len="sm"/>
          </a:ln>
        </p:spPr>
      </p:sp>
      <p:sp>
        <p:nvSpPr>
          <p:cNvPr id="69" name="AutoShape 69"/>
          <p:cNvSpPr/>
          <p:nvPr/>
        </p:nvSpPr>
        <p:spPr>
          <a:xfrm flipH="1">
            <a:off x="8224678" y="7780956"/>
            <a:ext cx="895350" cy="642212"/>
          </a:xfrm>
          <a:prstGeom prst="line">
            <a:avLst/>
          </a:prstGeom>
          <a:ln w="38100" cap="flat">
            <a:solidFill>
              <a:srgbClr val="000000"/>
            </a:solidFill>
            <a:prstDash val="solid"/>
            <a:headEnd type="none" w="sm" len="sm"/>
            <a:tailEnd type="none" w="sm" len="sm"/>
          </a:ln>
        </p:spPr>
      </p:sp>
      <p:sp>
        <p:nvSpPr>
          <p:cNvPr id="70" name="AutoShape 70"/>
          <p:cNvSpPr/>
          <p:nvPr/>
        </p:nvSpPr>
        <p:spPr>
          <a:xfrm flipH="1" flipV="1">
            <a:off x="8224678" y="8423168"/>
            <a:ext cx="895350" cy="752651"/>
          </a:xfrm>
          <a:prstGeom prst="line">
            <a:avLst/>
          </a:prstGeom>
          <a:ln w="38100" cap="flat">
            <a:solidFill>
              <a:srgbClr val="000000"/>
            </a:solidFill>
            <a:prstDash val="solid"/>
            <a:headEnd type="none" w="sm" len="sm"/>
            <a:tailEnd type="none" w="sm" len="sm"/>
          </a:ln>
        </p:spPr>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4CFF"/>
        </a:solidFill>
        <a:effectLst/>
      </p:bgPr>
    </p:bg>
    <p:spTree>
      <p:nvGrpSpPr>
        <p:cNvPr id="1" name=""/>
        <p:cNvGrpSpPr/>
        <p:nvPr/>
      </p:nvGrpSpPr>
      <p:grpSpPr>
        <a:xfrm>
          <a:off x="0" y="0"/>
          <a:ext cx="0" cy="0"/>
          <a:chOff x="0" y="0"/>
          <a:chExt cx="0" cy="0"/>
        </a:xfrm>
      </p:grpSpPr>
      <p:sp>
        <p:nvSpPr>
          <p:cNvPr id="2" name="Freeform 2"/>
          <p:cNvSpPr/>
          <p:nvPr/>
        </p:nvSpPr>
        <p:spPr>
          <a:xfrm rot="-4671641">
            <a:off x="13937070" y="-1435872"/>
            <a:ext cx="4882241" cy="4918008"/>
          </a:xfrm>
          <a:custGeom>
            <a:avLst/>
            <a:gdLst/>
            <a:ahLst/>
            <a:cxnLst/>
            <a:rect l="l" t="t" r="r" b="b"/>
            <a:pathLst>
              <a:path w="4882241" h="4918008">
                <a:moveTo>
                  <a:pt x="0" y="0"/>
                </a:moveTo>
                <a:lnTo>
                  <a:pt x="4882242" y="0"/>
                </a:lnTo>
                <a:lnTo>
                  <a:pt x="4882242" y="4918008"/>
                </a:lnTo>
                <a:lnTo>
                  <a:pt x="0" y="4918008"/>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rot="-2098699">
            <a:off x="12541962" y="6520345"/>
            <a:ext cx="7037068" cy="7088621"/>
          </a:xfrm>
          <a:custGeom>
            <a:avLst/>
            <a:gdLst/>
            <a:ahLst/>
            <a:cxnLst/>
            <a:rect l="l" t="t" r="r" b="b"/>
            <a:pathLst>
              <a:path w="7037068" h="7088621">
                <a:moveTo>
                  <a:pt x="0" y="0"/>
                </a:moveTo>
                <a:lnTo>
                  <a:pt x="7037068" y="0"/>
                </a:lnTo>
                <a:lnTo>
                  <a:pt x="7037068" y="7088621"/>
                </a:lnTo>
                <a:lnTo>
                  <a:pt x="0" y="7088621"/>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4"/>
            <a:stretch>
              <a:fillRect/>
            </a:stretch>
          </a:blipFill>
        </p:spPr>
      </p:sp>
      <p:sp>
        <p:nvSpPr>
          <p:cNvPr id="5" name="TextBox 5"/>
          <p:cNvSpPr txBox="1"/>
          <p:nvPr/>
        </p:nvSpPr>
        <p:spPr>
          <a:xfrm>
            <a:off x="0" y="629274"/>
            <a:ext cx="18288000" cy="1601556"/>
          </a:xfrm>
          <a:prstGeom prst="rect">
            <a:avLst/>
          </a:prstGeom>
        </p:spPr>
        <p:txBody>
          <a:bodyPr lIns="0" tIns="0" rIns="0" bIns="0" rtlCol="0" anchor="t">
            <a:spAutoFit/>
          </a:bodyPr>
          <a:lstStyle/>
          <a:p>
            <a:pPr algn="ctr">
              <a:lnSpc>
                <a:spcPts val="13050"/>
              </a:lnSpc>
            </a:pPr>
            <a:r>
              <a:rPr lang="en-US" sz="9321" b="1">
                <a:solidFill>
                  <a:srgbClr val="FFFFFF"/>
                </a:solidFill>
                <a:latin typeface="TT Norms Bold"/>
                <a:ea typeface="TT Norms Bold"/>
                <a:cs typeface="TT Norms Bold"/>
                <a:sym typeface="TT Norms Bold"/>
              </a:rPr>
              <a:t>THANK YOU!</a:t>
            </a:r>
          </a:p>
        </p:txBody>
      </p:sp>
      <p:sp>
        <p:nvSpPr>
          <p:cNvPr id="6" name="TextBox 6"/>
          <p:cNvSpPr txBox="1"/>
          <p:nvPr/>
        </p:nvSpPr>
        <p:spPr>
          <a:xfrm>
            <a:off x="2225859" y="3264322"/>
            <a:ext cx="13836281" cy="3351604"/>
          </a:xfrm>
          <a:prstGeom prst="rect">
            <a:avLst/>
          </a:prstGeom>
        </p:spPr>
        <p:txBody>
          <a:bodyPr lIns="0" tIns="0" rIns="0" bIns="0" rtlCol="0" anchor="t">
            <a:spAutoFit/>
          </a:bodyPr>
          <a:lstStyle/>
          <a:p>
            <a:pPr algn="ctr">
              <a:lnSpc>
                <a:spcPts val="8990"/>
              </a:lnSpc>
            </a:pPr>
            <a:r>
              <a:rPr lang="en-US" sz="6422" b="1">
                <a:solidFill>
                  <a:srgbClr val="FFFFFF"/>
                </a:solidFill>
                <a:latin typeface="TT Norms Bold"/>
                <a:ea typeface="TT Norms Bold"/>
                <a:cs typeface="TT Norms Bold"/>
                <a:sym typeface="TT Norms Bold"/>
              </a:rPr>
              <a:t>TOGETHER THE PHYSIOTHERAPY COMMUNITY CAN MAKE A DIFFERENCE </a:t>
            </a:r>
          </a:p>
        </p:txBody>
      </p:sp>
      <p:sp>
        <p:nvSpPr>
          <p:cNvPr id="7" name="Freeform 7"/>
          <p:cNvSpPr/>
          <p:nvPr/>
        </p:nvSpPr>
        <p:spPr>
          <a:xfrm>
            <a:off x="17239922" y="8780280"/>
            <a:ext cx="361950" cy="361950"/>
          </a:xfrm>
          <a:custGeom>
            <a:avLst/>
            <a:gdLst/>
            <a:ahLst/>
            <a:cxnLst/>
            <a:rect l="l" t="t" r="r" b="b"/>
            <a:pathLst>
              <a:path w="361950" h="361950">
                <a:moveTo>
                  <a:pt x="0" y="0"/>
                </a:moveTo>
                <a:lnTo>
                  <a:pt x="361950" y="0"/>
                </a:lnTo>
                <a:lnTo>
                  <a:pt x="361950" y="361950"/>
                </a:lnTo>
                <a:lnTo>
                  <a:pt x="0" y="361950"/>
                </a:lnTo>
                <a:lnTo>
                  <a:pt x="0" y="0"/>
                </a:lnTo>
                <a:close/>
              </a:path>
            </a:pathLst>
          </a:custGeom>
          <a:blipFill>
            <a:blip>
              <a:extLst>
                <a:ext uri="{96DAC541-7B7A-43D3-8B79-37D633B846F1}">
                  <asvg:svgBlip xmlns:asvg="http://schemas.microsoft.com/office/drawing/2016/SVG/main" r:embed="rId5"/>
                </a:ext>
              </a:extLst>
            </a:blip>
            <a:stretch>
              <a:fillRect/>
            </a:stretch>
          </a:blipFill>
        </p:spPr>
      </p:sp>
      <p:grpSp>
        <p:nvGrpSpPr>
          <p:cNvPr id="8" name="Group 8"/>
          <p:cNvGrpSpPr/>
          <p:nvPr/>
        </p:nvGrpSpPr>
        <p:grpSpPr>
          <a:xfrm>
            <a:off x="17239922" y="7552602"/>
            <a:ext cx="361950" cy="361950"/>
            <a:chOff x="0" y="0"/>
            <a:chExt cx="482600" cy="482600"/>
          </a:xfrm>
        </p:grpSpPr>
        <p:grpSp>
          <p:nvGrpSpPr>
            <p:cNvPr id="9" name="Group 9"/>
            <p:cNvGrpSpPr/>
            <p:nvPr/>
          </p:nvGrpSpPr>
          <p:grpSpPr>
            <a:xfrm>
              <a:off x="0" y="0"/>
              <a:ext cx="482600" cy="482600"/>
              <a:chOff x="0" y="0"/>
              <a:chExt cx="623338" cy="623338"/>
            </a:xfrm>
          </p:grpSpPr>
          <p:sp>
            <p:nvSpPr>
              <p:cNvPr id="10" name="Freeform 10"/>
              <p:cNvSpPr/>
              <p:nvPr/>
            </p:nvSpPr>
            <p:spPr>
              <a:xfrm>
                <a:off x="0" y="0"/>
                <a:ext cx="623338" cy="623338"/>
              </a:xfrm>
              <a:custGeom>
                <a:avLst/>
                <a:gdLst/>
                <a:ahLst/>
                <a:cxnLst/>
                <a:rect l="l" t="t" r="r" b="b"/>
                <a:pathLst>
                  <a:path w="623338" h="623338">
                    <a:moveTo>
                      <a:pt x="311669" y="0"/>
                    </a:moveTo>
                    <a:cubicBezTo>
                      <a:pt x="139539" y="0"/>
                      <a:pt x="0" y="139539"/>
                      <a:pt x="0" y="311669"/>
                    </a:cubicBezTo>
                    <a:cubicBezTo>
                      <a:pt x="0" y="483799"/>
                      <a:pt x="139539" y="623338"/>
                      <a:pt x="311669" y="623338"/>
                    </a:cubicBezTo>
                    <a:cubicBezTo>
                      <a:pt x="483799" y="623338"/>
                      <a:pt x="623338" y="483799"/>
                      <a:pt x="623338" y="311669"/>
                    </a:cubicBezTo>
                    <a:cubicBezTo>
                      <a:pt x="623338" y="139539"/>
                      <a:pt x="483799" y="0"/>
                      <a:pt x="311669" y="0"/>
                    </a:cubicBezTo>
                    <a:close/>
                  </a:path>
                </a:pathLst>
              </a:custGeom>
              <a:solidFill>
                <a:srgbClr val="004CFF"/>
              </a:solidFill>
            </p:spPr>
          </p:sp>
          <p:sp>
            <p:nvSpPr>
              <p:cNvPr id="11" name="TextBox 11"/>
              <p:cNvSpPr txBox="1"/>
              <p:nvPr/>
            </p:nvSpPr>
            <p:spPr>
              <a:xfrm>
                <a:off x="58438" y="10813"/>
                <a:ext cx="506462" cy="554087"/>
              </a:xfrm>
              <a:prstGeom prst="rect">
                <a:avLst/>
              </a:prstGeom>
            </p:spPr>
            <p:txBody>
              <a:bodyPr lIns="40700" tIns="40700" rIns="40700" bIns="40700" rtlCol="0" anchor="ctr"/>
              <a:lstStyle/>
              <a:p>
                <a:pPr algn="ctr">
                  <a:lnSpc>
                    <a:spcPts val="2800"/>
                  </a:lnSpc>
                </a:pPr>
                <a:endParaRPr/>
              </a:p>
            </p:txBody>
          </p:sp>
        </p:grpSp>
        <p:sp>
          <p:nvSpPr>
            <p:cNvPr id="12" name="Freeform 12"/>
            <p:cNvSpPr/>
            <p:nvPr/>
          </p:nvSpPr>
          <p:spPr>
            <a:xfrm>
              <a:off x="82941" y="82941"/>
              <a:ext cx="316719" cy="316719"/>
            </a:xfrm>
            <a:custGeom>
              <a:avLst/>
              <a:gdLst/>
              <a:ahLst/>
              <a:cxnLst/>
              <a:rect l="l" t="t" r="r" b="b"/>
              <a:pathLst>
                <a:path w="316719" h="316719">
                  <a:moveTo>
                    <a:pt x="0" y="0"/>
                  </a:moveTo>
                  <a:lnTo>
                    <a:pt x="316718" y="0"/>
                  </a:lnTo>
                  <a:lnTo>
                    <a:pt x="316718" y="316718"/>
                  </a:lnTo>
                  <a:lnTo>
                    <a:pt x="0" y="316718"/>
                  </a:lnTo>
                  <a:lnTo>
                    <a:pt x="0" y="0"/>
                  </a:lnTo>
                  <a:close/>
                </a:path>
              </a:pathLst>
            </a:custGeom>
            <a:blipFill>
              <a:blip>
                <a:extLst>
                  <a:ext uri="{96DAC541-7B7A-43D3-8B79-37D633B846F1}">
                    <asvg:svgBlip xmlns:asvg="http://schemas.microsoft.com/office/drawing/2016/SVG/main" r:embed="rId6"/>
                  </a:ext>
                </a:extLst>
              </a:blip>
              <a:stretch>
                <a:fillRect/>
              </a:stretch>
            </a:blipFill>
          </p:spPr>
        </p:sp>
      </p:grpSp>
      <p:sp>
        <p:nvSpPr>
          <p:cNvPr id="13" name="Freeform 13"/>
          <p:cNvSpPr/>
          <p:nvPr/>
        </p:nvSpPr>
        <p:spPr>
          <a:xfrm>
            <a:off x="17239922" y="7962446"/>
            <a:ext cx="361950" cy="360634"/>
          </a:xfrm>
          <a:custGeom>
            <a:avLst/>
            <a:gdLst/>
            <a:ahLst/>
            <a:cxnLst/>
            <a:rect l="l" t="t" r="r" b="b"/>
            <a:pathLst>
              <a:path w="361950" h="360634">
                <a:moveTo>
                  <a:pt x="0" y="0"/>
                </a:moveTo>
                <a:lnTo>
                  <a:pt x="361950" y="0"/>
                </a:lnTo>
                <a:lnTo>
                  <a:pt x="361950" y="360634"/>
                </a:lnTo>
                <a:lnTo>
                  <a:pt x="0" y="360634"/>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14" name="Freeform 14"/>
          <p:cNvSpPr/>
          <p:nvPr/>
        </p:nvSpPr>
        <p:spPr>
          <a:xfrm>
            <a:off x="17239922" y="9189855"/>
            <a:ext cx="361950" cy="361950"/>
          </a:xfrm>
          <a:custGeom>
            <a:avLst/>
            <a:gdLst/>
            <a:ahLst/>
            <a:cxnLst/>
            <a:rect l="l" t="t" r="r" b="b"/>
            <a:pathLst>
              <a:path w="361950" h="361950">
                <a:moveTo>
                  <a:pt x="0" y="0"/>
                </a:moveTo>
                <a:lnTo>
                  <a:pt x="361950" y="0"/>
                </a:lnTo>
                <a:lnTo>
                  <a:pt x="361950" y="361950"/>
                </a:lnTo>
                <a:lnTo>
                  <a:pt x="0" y="361950"/>
                </a:lnTo>
                <a:lnTo>
                  <a:pt x="0" y="0"/>
                </a:lnTo>
                <a:close/>
              </a:path>
            </a:pathLst>
          </a:custGeom>
          <a:blipFill>
            <a:blip>
              <a:extLst>
                <a:ext uri="{96DAC541-7B7A-43D3-8B79-37D633B846F1}">
                  <asvg:svgBlip xmlns:asvg="http://schemas.microsoft.com/office/drawing/2016/SVG/main" r:embed="rId8"/>
                </a:ext>
              </a:extLst>
            </a:blip>
            <a:stretch>
              <a:fillRect/>
            </a:stretch>
          </a:blipFill>
        </p:spPr>
      </p:sp>
      <p:sp>
        <p:nvSpPr>
          <p:cNvPr id="15" name="Freeform 15"/>
          <p:cNvSpPr/>
          <p:nvPr/>
        </p:nvSpPr>
        <p:spPr>
          <a:xfrm>
            <a:off x="17239922" y="9599430"/>
            <a:ext cx="361950" cy="361950"/>
          </a:xfrm>
          <a:custGeom>
            <a:avLst/>
            <a:gdLst/>
            <a:ahLst/>
            <a:cxnLst/>
            <a:rect l="l" t="t" r="r" b="b"/>
            <a:pathLst>
              <a:path w="361950" h="361950">
                <a:moveTo>
                  <a:pt x="0" y="0"/>
                </a:moveTo>
                <a:lnTo>
                  <a:pt x="361950" y="0"/>
                </a:lnTo>
                <a:lnTo>
                  <a:pt x="361950" y="361950"/>
                </a:lnTo>
                <a:lnTo>
                  <a:pt x="0" y="361950"/>
                </a:lnTo>
                <a:lnTo>
                  <a:pt x="0" y="0"/>
                </a:lnTo>
                <a:close/>
              </a:path>
            </a:pathLst>
          </a:custGeom>
          <a:blipFill>
            <a:blip>
              <a:extLst>
                <a:ext uri="{96DAC541-7B7A-43D3-8B79-37D633B846F1}">
                  <asvg:svgBlip xmlns:asvg="http://schemas.microsoft.com/office/drawing/2016/SVG/main" r:embed="rId9"/>
                </a:ext>
              </a:extLst>
            </a:blip>
            <a:stretch>
              <a:fillRect/>
            </a:stretch>
          </a:blipFill>
        </p:spPr>
      </p:sp>
      <p:grpSp>
        <p:nvGrpSpPr>
          <p:cNvPr id="16" name="Group 16"/>
          <p:cNvGrpSpPr/>
          <p:nvPr/>
        </p:nvGrpSpPr>
        <p:grpSpPr>
          <a:xfrm>
            <a:off x="17239922" y="8370705"/>
            <a:ext cx="361950" cy="361950"/>
            <a:chOff x="0" y="0"/>
            <a:chExt cx="482600" cy="482600"/>
          </a:xfrm>
        </p:grpSpPr>
        <p:grpSp>
          <p:nvGrpSpPr>
            <p:cNvPr id="17" name="Group 17"/>
            <p:cNvGrpSpPr/>
            <p:nvPr/>
          </p:nvGrpSpPr>
          <p:grpSpPr>
            <a:xfrm>
              <a:off x="0" y="0"/>
              <a:ext cx="482600" cy="482600"/>
              <a:chOff x="0" y="0"/>
              <a:chExt cx="623338" cy="623338"/>
            </a:xfrm>
          </p:grpSpPr>
          <p:sp>
            <p:nvSpPr>
              <p:cNvPr id="18" name="Freeform 18"/>
              <p:cNvSpPr/>
              <p:nvPr/>
            </p:nvSpPr>
            <p:spPr>
              <a:xfrm>
                <a:off x="0" y="0"/>
                <a:ext cx="623338" cy="623338"/>
              </a:xfrm>
              <a:custGeom>
                <a:avLst/>
                <a:gdLst/>
                <a:ahLst/>
                <a:cxnLst/>
                <a:rect l="l" t="t" r="r" b="b"/>
                <a:pathLst>
                  <a:path w="623338" h="623338">
                    <a:moveTo>
                      <a:pt x="311669" y="0"/>
                    </a:moveTo>
                    <a:cubicBezTo>
                      <a:pt x="139539" y="0"/>
                      <a:pt x="0" y="139539"/>
                      <a:pt x="0" y="311669"/>
                    </a:cubicBezTo>
                    <a:cubicBezTo>
                      <a:pt x="0" y="483799"/>
                      <a:pt x="139539" y="623338"/>
                      <a:pt x="311669" y="623338"/>
                    </a:cubicBezTo>
                    <a:cubicBezTo>
                      <a:pt x="483799" y="623338"/>
                      <a:pt x="623338" y="483799"/>
                      <a:pt x="623338" y="311669"/>
                    </a:cubicBezTo>
                    <a:cubicBezTo>
                      <a:pt x="623338" y="139539"/>
                      <a:pt x="483799" y="0"/>
                      <a:pt x="311669" y="0"/>
                    </a:cubicBezTo>
                    <a:close/>
                  </a:path>
                </a:pathLst>
              </a:custGeom>
              <a:solidFill>
                <a:srgbClr val="004CFF"/>
              </a:solidFill>
            </p:spPr>
          </p:sp>
          <p:sp>
            <p:nvSpPr>
              <p:cNvPr id="19" name="TextBox 19"/>
              <p:cNvSpPr txBox="1"/>
              <p:nvPr/>
            </p:nvSpPr>
            <p:spPr>
              <a:xfrm>
                <a:off x="58438" y="10813"/>
                <a:ext cx="506462" cy="554087"/>
              </a:xfrm>
              <a:prstGeom prst="rect">
                <a:avLst/>
              </a:prstGeom>
            </p:spPr>
            <p:txBody>
              <a:bodyPr lIns="43763" tIns="43763" rIns="43763" bIns="43763" rtlCol="0" anchor="ctr"/>
              <a:lstStyle/>
              <a:p>
                <a:pPr algn="ctr">
                  <a:lnSpc>
                    <a:spcPts val="2800"/>
                  </a:lnSpc>
                </a:pPr>
                <a:endParaRPr/>
              </a:p>
            </p:txBody>
          </p:sp>
        </p:grpSp>
        <p:sp>
          <p:nvSpPr>
            <p:cNvPr id="20" name="Freeform 20"/>
            <p:cNvSpPr/>
            <p:nvPr/>
          </p:nvSpPr>
          <p:spPr>
            <a:xfrm>
              <a:off x="83770" y="83770"/>
              <a:ext cx="315059" cy="315059"/>
            </a:xfrm>
            <a:custGeom>
              <a:avLst/>
              <a:gdLst/>
              <a:ahLst/>
              <a:cxnLst/>
              <a:rect l="l" t="t" r="r" b="b"/>
              <a:pathLst>
                <a:path w="315059" h="315059">
                  <a:moveTo>
                    <a:pt x="0" y="0"/>
                  </a:moveTo>
                  <a:lnTo>
                    <a:pt x="315060" y="0"/>
                  </a:lnTo>
                  <a:lnTo>
                    <a:pt x="315060" y="315060"/>
                  </a:lnTo>
                  <a:lnTo>
                    <a:pt x="0" y="315060"/>
                  </a:lnTo>
                  <a:lnTo>
                    <a:pt x="0" y="0"/>
                  </a:lnTo>
                  <a:close/>
                </a:path>
              </a:pathLst>
            </a:custGeom>
            <a:blipFill>
              <a:blip>
                <a:extLst>
                  <a:ext uri="{96DAC541-7B7A-43D3-8B79-37D633B846F1}">
                    <asvg:svgBlip xmlns:asvg="http://schemas.microsoft.com/office/drawing/2016/SVG/main" r:embed="rId10"/>
                  </a:ext>
                </a:extLst>
              </a:blip>
              <a:stretch>
                <a:fillRect/>
              </a:stretch>
            </a:blipFill>
          </p:spPr>
        </p:sp>
      </p:grpSp>
      <p:pic>
        <p:nvPicPr>
          <p:cNvPr id="21" name="Picture 21"/>
          <p:cNvPicPr>
            <a:picLocks noChangeAspect="1"/>
          </p:cNvPicPr>
          <p:nvPr/>
        </p:nvPicPr>
        <p:blipFill>
          <a:blip r:embed="rId11"/>
          <a:stretch>
            <a:fillRect/>
          </a:stretch>
        </p:blipFill>
        <p:spPr>
          <a:xfrm>
            <a:off x="14247040" y="7126742"/>
            <a:ext cx="3264962" cy="3264962"/>
          </a:xfrm>
          <a:prstGeom prst="rect">
            <a:avLst/>
          </a:prstGeom>
        </p:spPr>
      </p:pic>
      <p:sp>
        <p:nvSpPr>
          <p:cNvPr id="22" name="TextBox 22"/>
          <p:cNvSpPr txBox="1"/>
          <p:nvPr/>
        </p:nvSpPr>
        <p:spPr>
          <a:xfrm>
            <a:off x="14683183" y="7045475"/>
            <a:ext cx="2918689" cy="448732"/>
          </a:xfrm>
          <a:prstGeom prst="rect">
            <a:avLst/>
          </a:prstGeom>
        </p:spPr>
        <p:txBody>
          <a:bodyPr lIns="0" tIns="0" rIns="0" bIns="0" rtlCol="0" anchor="t">
            <a:spAutoFit/>
          </a:bodyPr>
          <a:lstStyle/>
          <a:p>
            <a:pPr algn="ctr">
              <a:lnSpc>
                <a:spcPts val="3616"/>
              </a:lnSpc>
            </a:pPr>
            <a:r>
              <a:rPr lang="en-US" sz="2583" b="1" spc="-77">
                <a:solidFill>
                  <a:srgbClr val="004CFF"/>
                </a:solidFill>
                <a:latin typeface="TT Norms Bold"/>
                <a:ea typeface="TT Norms Bold"/>
                <a:cs typeface="TT Norms Bold"/>
                <a:sym typeface="TT Norms Bold"/>
              </a:rPr>
              <a:t>FOLLOW US!</a:t>
            </a:r>
          </a:p>
        </p:txBody>
      </p:sp>
      <p:grpSp>
        <p:nvGrpSpPr>
          <p:cNvPr id="23" name="Group 23"/>
          <p:cNvGrpSpPr/>
          <p:nvPr/>
        </p:nvGrpSpPr>
        <p:grpSpPr>
          <a:xfrm>
            <a:off x="1028700" y="5878082"/>
            <a:ext cx="3389743" cy="3389743"/>
            <a:chOff x="0" y="0"/>
            <a:chExt cx="4519658" cy="4519658"/>
          </a:xfrm>
        </p:grpSpPr>
        <p:grpSp>
          <p:nvGrpSpPr>
            <p:cNvPr id="24" name="Group 24"/>
            <p:cNvGrpSpPr/>
            <p:nvPr/>
          </p:nvGrpSpPr>
          <p:grpSpPr>
            <a:xfrm>
              <a:off x="0" y="0"/>
              <a:ext cx="4519658" cy="4519658"/>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26" name="TextBox 26"/>
              <p:cNvSpPr txBox="1"/>
              <p:nvPr/>
            </p:nvSpPr>
            <p:spPr>
              <a:xfrm>
                <a:off x="76200" y="38100"/>
                <a:ext cx="660400" cy="698500"/>
              </a:xfrm>
              <a:prstGeom prst="rect">
                <a:avLst/>
              </a:prstGeom>
            </p:spPr>
            <p:txBody>
              <a:bodyPr lIns="50800" tIns="50800" rIns="50800" bIns="50800" rtlCol="0" anchor="ctr"/>
              <a:lstStyle/>
              <a:p>
                <a:pPr algn="ctr">
                  <a:lnSpc>
                    <a:spcPts val="3071"/>
                  </a:lnSpc>
                </a:pPr>
                <a:endParaRPr/>
              </a:p>
            </p:txBody>
          </p:sp>
        </p:grpSp>
        <p:sp>
          <p:nvSpPr>
            <p:cNvPr id="27" name="Freeform 27"/>
            <p:cNvSpPr/>
            <p:nvPr/>
          </p:nvSpPr>
          <p:spPr>
            <a:xfrm>
              <a:off x="0" y="0"/>
              <a:ext cx="4519658" cy="4519658"/>
            </a:xfrm>
            <a:custGeom>
              <a:avLst/>
              <a:gdLst/>
              <a:ahLst/>
              <a:cxnLst/>
              <a:rect l="l" t="t" r="r" b="b"/>
              <a:pathLst>
                <a:path w="4519658" h="4519658">
                  <a:moveTo>
                    <a:pt x="0" y="0"/>
                  </a:moveTo>
                  <a:lnTo>
                    <a:pt x="4519658" y="0"/>
                  </a:lnTo>
                  <a:lnTo>
                    <a:pt x="4519658" y="4519658"/>
                  </a:lnTo>
                  <a:lnTo>
                    <a:pt x="0" y="4519658"/>
                  </a:lnTo>
                  <a:lnTo>
                    <a:pt x="0" y="0"/>
                  </a:lnTo>
                  <a:close/>
                </a:path>
              </a:pathLst>
            </a:custGeom>
            <a:blipFill>
              <a:blip r:embed="rId12"/>
              <a:stretch>
                <a:fillRect l="-8828" t="-9630" r="-8318" b="-8917"/>
              </a:stretch>
            </a:blipFill>
          </p:spPr>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4CFF"/>
        </a:solidFill>
        <a:effectLst/>
      </p:bgPr>
    </p:bg>
    <p:spTree>
      <p:nvGrpSpPr>
        <p:cNvPr id="1" name=""/>
        <p:cNvGrpSpPr/>
        <p:nvPr/>
      </p:nvGrpSpPr>
      <p:grpSpPr>
        <a:xfrm>
          <a:off x="0" y="0"/>
          <a:ext cx="0" cy="0"/>
          <a:chOff x="0" y="0"/>
          <a:chExt cx="0" cy="0"/>
        </a:xfrm>
      </p:grpSpPr>
      <p:sp>
        <p:nvSpPr>
          <p:cNvPr id="2" name="Freeform 2"/>
          <p:cNvSpPr/>
          <p:nvPr/>
        </p:nvSpPr>
        <p:spPr>
          <a:xfrm rot="-4671641">
            <a:off x="13937070" y="-1435872"/>
            <a:ext cx="4882241" cy="4918008"/>
          </a:xfrm>
          <a:custGeom>
            <a:avLst/>
            <a:gdLst/>
            <a:ahLst/>
            <a:cxnLst/>
            <a:rect l="l" t="t" r="r" b="b"/>
            <a:pathLst>
              <a:path w="4882241" h="4918008">
                <a:moveTo>
                  <a:pt x="0" y="0"/>
                </a:moveTo>
                <a:lnTo>
                  <a:pt x="4882242" y="0"/>
                </a:lnTo>
                <a:lnTo>
                  <a:pt x="4882242" y="4918008"/>
                </a:lnTo>
                <a:lnTo>
                  <a:pt x="0" y="4918008"/>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rot="-2098699">
            <a:off x="12541962" y="6520345"/>
            <a:ext cx="7037068" cy="7088621"/>
          </a:xfrm>
          <a:custGeom>
            <a:avLst/>
            <a:gdLst/>
            <a:ahLst/>
            <a:cxnLst/>
            <a:rect l="l" t="t" r="r" b="b"/>
            <a:pathLst>
              <a:path w="7037068" h="7088621">
                <a:moveTo>
                  <a:pt x="0" y="0"/>
                </a:moveTo>
                <a:lnTo>
                  <a:pt x="7037068" y="0"/>
                </a:lnTo>
                <a:lnTo>
                  <a:pt x="7037068" y="7088621"/>
                </a:lnTo>
                <a:lnTo>
                  <a:pt x="0" y="7088621"/>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4"/>
            <a:stretch>
              <a:fillRect/>
            </a:stretch>
          </a:blipFill>
        </p:spPr>
      </p:sp>
      <p:sp>
        <p:nvSpPr>
          <p:cNvPr id="5" name="TextBox 5"/>
          <p:cNvSpPr txBox="1"/>
          <p:nvPr/>
        </p:nvSpPr>
        <p:spPr>
          <a:xfrm>
            <a:off x="1028700" y="892591"/>
            <a:ext cx="17259300" cy="952574"/>
          </a:xfrm>
          <a:prstGeom prst="rect">
            <a:avLst/>
          </a:prstGeom>
        </p:spPr>
        <p:txBody>
          <a:bodyPr lIns="0" tIns="0" rIns="0" bIns="0" rtlCol="0" anchor="t">
            <a:spAutoFit/>
          </a:bodyPr>
          <a:lstStyle/>
          <a:p>
            <a:pPr algn="l">
              <a:lnSpc>
                <a:spcPts val="7870"/>
              </a:lnSpc>
            </a:pPr>
            <a:r>
              <a:rPr lang="en-US" sz="5622" b="1">
                <a:solidFill>
                  <a:srgbClr val="FFFFFF"/>
                </a:solidFill>
                <a:latin typeface="TT Norms Bold"/>
                <a:ea typeface="TT Norms Bold"/>
                <a:cs typeface="TT Norms Bold"/>
                <a:sym typeface="TT Norms Bold"/>
              </a:rPr>
              <a:t>Other resources:</a:t>
            </a:r>
          </a:p>
        </p:txBody>
      </p:sp>
      <p:sp>
        <p:nvSpPr>
          <p:cNvPr id="6" name="TextBox 6"/>
          <p:cNvSpPr txBox="1"/>
          <p:nvPr/>
        </p:nvSpPr>
        <p:spPr>
          <a:xfrm>
            <a:off x="1028700" y="1896778"/>
            <a:ext cx="16230600" cy="6810454"/>
          </a:xfrm>
          <a:prstGeom prst="rect">
            <a:avLst/>
          </a:prstGeom>
        </p:spPr>
        <p:txBody>
          <a:bodyPr lIns="0" tIns="0" rIns="0" bIns="0" rtlCol="0" anchor="t">
            <a:spAutoFit/>
          </a:bodyPr>
          <a:lstStyle/>
          <a:p>
            <a:pPr algn="l">
              <a:lnSpc>
                <a:spcPts val="2831"/>
              </a:lnSpc>
            </a:pPr>
            <a:r>
              <a:rPr lang="en-US" sz="2022" b="1" dirty="0">
                <a:solidFill>
                  <a:srgbClr val="FFFFFF"/>
                </a:solidFill>
                <a:latin typeface="TT Norms Bold"/>
                <a:ea typeface="TT Norms Bold"/>
                <a:cs typeface="TT Norms Bold"/>
                <a:sym typeface="TT Norms Bold"/>
              </a:rPr>
              <a:t>•</a:t>
            </a:r>
            <a:r>
              <a:rPr lang="en-US" sz="2022" b="1" u="sng" dirty="0">
                <a:solidFill>
                  <a:schemeClr val="bg1"/>
                </a:solidFill>
                <a:latin typeface="TT Norms Bold"/>
                <a:ea typeface="TT Norms Bold"/>
                <a:cs typeface="TT Norms Bold"/>
                <a:sym typeface="TT Norms Bold"/>
                <a:hlinkClick r:id="rId5" tooltip="https://www.ipcc.ch/assessment-report/ar6/">
                  <a:extLst>
                    <a:ext uri="{A12FA001-AC4F-418D-AE19-62706E023703}">
                      <ahyp:hlinkClr xmlns:ahyp="http://schemas.microsoft.com/office/drawing/2018/hyperlinkcolor" val="tx"/>
                    </a:ext>
                  </a:extLst>
                </a:hlinkClick>
              </a:rPr>
              <a:t>European Green Deal </a:t>
            </a:r>
            <a:r>
              <a:rPr lang="en-US" sz="2022" b="1" u="sng" dirty="0">
                <a:solidFill>
                  <a:schemeClr val="bg1"/>
                </a:solidFill>
                <a:latin typeface="TT Norms Bold"/>
                <a:ea typeface="TT Norms Bold"/>
                <a:cs typeface="TT Norms Bold"/>
                <a:sym typeface="TT Norms Bold"/>
                <a:hlinkClick r:id="rId6" tooltip="https://commission.europa.eu/strategy-and-policy/priorities-2019-2024/european-green-deal_en">
                  <a:extLst>
                    <a:ext uri="{A12FA001-AC4F-418D-AE19-62706E023703}">
                      <ahyp:hlinkClr xmlns:ahyp="http://schemas.microsoft.com/office/drawing/2018/hyperlinkcolor" val="tx"/>
                    </a:ext>
                  </a:extLst>
                </a:hlinkClick>
              </a:rPr>
              <a:t>The European Green Deal - European Commission</a:t>
            </a:r>
          </a:p>
          <a:p>
            <a:pPr algn="l">
              <a:lnSpc>
                <a:spcPts val="2831"/>
              </a:lnSpc>
            </a:pPr>
            <a:r>
              <a:rPr lang="en-US" sz="2022" b="1" dirty="0">
                <a:solidFill>
                  <a:schemeClr val="bg1"/>
                </a:solidFill>
                <a:latin typeface="TT Norms Bold"/>
                <a:ea typeface="TT Norms Bold"/>
                <a:cs typeface="TT Norms Bold"/>
                <a:sym typeface="TT Norms Bold"/>
              </a:rPr>
              <a:t>•Paris agreement </a:t>
            </a:r>
            <a:r>
              <a:rPr lang="en-US" sz="2022" b="1" u="sng" dirty="0">
                <a:solidFill>
                  <a:schemeClr val="bg1"/>
                </a:solidFill>
                <a:latin typeface="TT Norms Bold"/>
                <a:ea typeface="TT Norms Bold"/>
                <a:cs typeface="TT Norms Bold"/>
                <a:sym typeface="TT Norms Bold"/>
                <a:hlinkClick r:id="rId7" tooltip="https://unfccc.int/process-and-meetings/the-paris-agreement">
                  <a:extLst>
                    <a:ext uri="{A12FA001-AC4F-418D-AE19-62706E023703}">
                      <ahyp:hlinkClr xmlns:ahyp="http://schemas.microsoft.com/office/drawing/2018/hyperlinkcolor" val="tx"/>
                    </a:ext>
                  </a:extLst>
                </a:hlinkClick>
              </a:rPr>
              <a:t>The Paris Agreement | UNFCCC</a:t>
            </a:r>
          </a:p>
          <a:p>
            <a:pPr algn="l">
              <a:lnSpc>
                <a:spcPts val="2831"/>
              </a:lnSpc>
            </a:pPr>
            <a:r>
              <a:rPr lang="en-US" sz="2022" b="1" dirty="0">
                <a:solidFill>
                  <a:schemeClr val="bg1"/>
                </a:solidFill>
                <a:latin typeface="TT Norms Bold"/>
                <a:ea typeface="TT Norms Bold"/>
                <a:cs typeface="TT Norms Bold"/>
                <a:sym typeface="TT Norms Bold"/>
              </a:rPr>
              <a:t>•Event map </a:t>
            </a:r>
            <a:r>
              <a:rPr lang="en-US" sz="2022" b="1" u="sng" dirty="0">
                <a:solidFill>
                  <a:schemeClr val="bg1"/>
                </a:solidFill>
                <a:latin typeface="TT Norms Bold"/>
                <a:ea typeface="TT Norms Bold"/>
                <a:cs typeface="TT Norms Bold"/>
                <a:sym typeface="TT Norms Bold"/>
                <a:hlinkClick r:id="rId8" tooltip="https://rsoe-edis.org/eventMap">
                  <a:extLst>
                    <a:ext uri="{A12FA001-AC4F-418D-AE19-62706E023703}">
                      <ahyp:hlinkClr xmlns:ahyp="http://schemas.microsoft.com/office/drawing/2018/hyperlinkcolor" val="tx"/>
                    </a:ext>
                  </a:extLst>
                </a:hlinkClick>
              </a:rPr>
              <a:t>Together the physiotherapy community can make a difference </a:t>
            </a:r>
          </a:p>
          <a:p>
            <a:pPr algn="l">
              <a:lnSpc>
                <a:spcPts val="2831"/>
              </a:lnSpc>
            </a:pPr>
            <a:r>
              <a:rPr lang="en-US" sz="2022" b="1" dirty="0">
                <a:solidFill>
                  <a:schemeClr val="bg1"/>
                </a:solidFill>
                <a:latin typeface="TT Norms Bold"/>
                <a:ea typeface="TT Norms Bold"/>
                <a:cs typeface="TT Norms Bold"/>
                <a:sym typeface="TT Norms Bold"/>
              </a:rPr>
              <a:t>•</a:t>
            </a:r>
            <a:r>
              <a:rPr lang="en-US" sz="2022" b="1" u="sng" dirty="0">
                <a:solidFill>
                  <a:schemeClr val="bg1"/>
                </a:solidFill>
                <a:latin typeface="TT Norms Bold"/>
                <a:ea typeface="TT Norms Bold"/>
                <a:cs typeface="TT Norms Bold"/>
                <a:sym typeface="TT Norms Bold"/>
                <a:hlinkClick r:id="rId5" tooltip="https://www.ipcc.ch/assessment-report/ar6/">
                  <a:extLst>
                    <a:ext uri="{A12FA001-AC4F-418D-AE19-62706E023703}">
                      <ahyp:hlinkClr xmlns:ahyp="http://schemas.microsoft.com/office/drawing/2018/hyperlinkcolor" val="tx"/>
                    </a:ext>
                  </a:extLst>
                </a:hlinkClick>
              </a:rPr>
              <a:t>Taskforce on nature related financial disclosures </a:t>
            </a:r>
            <a:r>
              <a:rPr lang="en-US" sz="2022" b="1" u="sng" dirty="0">
                <a:solidFill>
                  <a:schemeClr val="bg1"/>
                </a:solidFill>
                <a:latin typeface="TT Norms Bold"/>
                <a:ea typeface="TT Norms Bold"/>
                <a:cs typeface="TT Norms Bold"/>
                <a:sym typeface="TT Norms Bold"/>
                <a:hlinkClick r:id="rId9" tooltip="https://tnfd.global">
                  <a:extLst>
                    <a:ext uri="{A12FA001-AC4F-418D-AE19-62706E023703}">
                      <ahyp:hlinkClr xmlns:ahyp="http://schemas.microsoft.com/office/drawing/2018/hyperlinkcolor" val="tx"/>
                    </a:ext>
                  </a:extLst>
                </a:hlinkClick>
              </a:rPr>
              <a:t>The Taskforce on Nature-related Financial Disclosures</a:t>
            </a:r>
          </a:p>
          <a:p>
            <a:pPr algn="l">
              <a:lnSpc>
                <a:spcPts val="2831"/>
              </a:lnSpc>
            </a:pPr>
            <a:r>
              <a:rPr lang="en-US" sz="2022" b="1" dirty="0">
                <a:solidFill>
                  <a:schemeClr val="bg1"/>
                </a:solidFill>
                <a:latin typeface="TT Norms Bold"/>
                <a:ea typeface="TT Norms Bold"/>
                <a:cs typeface="TT Norms Bold"/>
                <a:sym typeface="TT Norms Bold"/>
              </a:rPr>
              <a:t>•</a:t>
            </a:r>
            <a:r>
              <a:rPr lang="en-US" sz="2022" b="1" u="sng" dirty="0">
                <a:solidFill>
                  <a:schemeClr val="bg1"/>
                </a:solidFill>
                <a:latin typeface="TT Norms Bold"/>
                <a:ea typeface="TT Norms Bold"/>
                <a:cs typeface="TT Norms Bold"/>
                <a:sym typeface="TT Norms Bold"/>
                <a:hlinkClick r:id="rId5" tooltip="https://www.ipcc.ch/assessment-report/ar6/">
                  <a:extLst>
                    <a:ext uri="{A12FA001-AC4F-418D-AE19-62706E023703}">
                      <ahyp:hlinkClr xmlns:ahyp="http://schemas.microsoft.com/office/drawing/2018/hyperlinkcolor" val="tx"/>
                    </a:ext>
                  </a:extLst>
                </a:hlinkClick>
              </a:rPr>
              <a:t>Sixth Assessment Report — IPCC</a:t>
            </a:r>
          </a:p>
          <a:p>
            <a:pPr algn="l">
              <a:lnSpc>
                <a:spcPts val="2831"/>
              </a:lnSpc>
            </a:pPr>
            <a:r>
              <a:rPr lang="en-US" sz="2022" b="1" dirty="0">
                <a:solidFill>
                  <a:schemeClr val="bg1"/>
                </a:solidFill>
                <a:latin typeface="TT Norms Bold"/>
                <a:ea typeface="TT Norms Bold"/>
                <a:cs typeface="TT Norms Bold"/>
                <a:sym typeface="TT Norms Bold"/>
              </a:rPr>
              <a:t>•</a:t>
            </a:r>
            <a:r>
              <a:rPr lang="en-US" sz="2022" b="1" u="sng" dirty="0">
                <a:solidFill>
                  <a:schemeClr val="bg1"/>
                </a:solidFill>
                <a:latin typeface="TT Norms Bold"/>
                <a:ea typeface="TT Norms Bold"/>
                <a:cs typeface="TT Norms Bold"/>
                <a:sym typeface="TT Norms Bold"/>
                <a:hlinkClick r:id="rId10" tooltip="https://ourworldindata.org/climate-change">
                  <a:extLst>
                    <a:ext uri="{A12FA001-AC4F-418D-AE19-62706E023703}">
                      <ahyp:hlinkClr xmlns:ahyp="http://schemas.microsoft.com/office/drawing/2018/hyperlinkcolor" val="tx"/>
                    </a:ext>
                  </a:extLst>
                </a:hlinkClick>
              </a:rPr>
              <a:t>Climate Change - Our World in Data</a:t>
            </a:r>
          </a:p>
          <a:p>
            <a:pPr algn="l">
              <a:lnSpc>
                <a:spcPts val="2831"/>
              </a:lnSpc>
            </a:pPr>
            <a:r>
              <a:rPr lang="en-US" sz="2022" b="1" dirty="0">
                <a:solidFill>
                  <a:schemeClr val="bg1"/>
                </a:solidFill>
                <a:latin typeface="TT Norms Bold"/>
                <a:ea typeface="TT Norms Bold"/>
                <a:cs typeface="TT Norms Bold"/>
                <a:sym typeface="TT Norms Bold"/>
              </a:rPr>
              <a:t>•</a:t>
            </a:r>
            <a:r>
              <a:rPr lang="en-US" sz="2022" b="1" u="sng" dirty="0">
                <a:solidFill>
                  <a:schemeClr val="bg1"/>
                </a:solidFill>
                <a:latin typeface="TT Norms Bold"/>
                <a:ea typeface="TT Norms Bold"/>
                <a:cs typeface="TT Norms Bold"/>
                <a:sym typeface="TT Norms Bold"/>
                <a:hlinkClick r:id="rId11" tooltip="https://thesystemsthinker.com/wp-content/uploads/2016/03/Systems-Thinking-Tools-TRST01E.pdf">
                  <a:extLst>
                    <a:ext uri="{A12FA001-AC4F-418D-AE19-62706E023703}">
                      <ahyp:hlinkClr xmlns:ahyp="http://schemas.microsoft.com/office/drawing/2018/hyperlinkcolor" val="tx"/>
                    </a:ext>
                  </a:extLst>
                </a:hlinkClick>
              </a:rPr>
              <a:t>Systems Thinking Tools: A User's Guide</a:t>
            </a:r>
          </a:p>
          <a:p>
            <a:pPr algn="l">
              <a:lnSpc>
                <a:spcPts val="2831"/>
              </a:lnSpc>
            </a:pPr>
            <a:r>
              <a:rPr lang="en-US" sz="2022" b="1" dirty="0">
                <a:solidFill>
                  <a:schemeClr val="bg1"/>
                </a:solidFill>
                <a:latin typeface="TT Norms Bold"/>
                <a:ea typeface="TT Norms Bold"/>
                <a:cs typeface="TT Norms Bold"/>
                <a:sym typeface="TT Norms Bold"/>
              </a:rPr>
              <a:t>•</a:t>
            </a:r>
            <a:r>
              <a:rPr lang="en-US" sz="2022" b="1" u="sng" dirty="0">
                <a:solidFill>
                  <a:schemeClr val="bg1"/>
                </a:solidFill>
                <a:latin typeface="TT Norms Bold"/>
                <a:ea typeface="TT Norms Bold"/>
                <a:cs typeface="TT Norms Bold"/>
                <a:sym typeface="TT Norms Bold"/>
                <a:hlinkClick r:id="rId12" tooltip="https://climateactiontracker.org">
                  <a:extLst>
                    <a:ext uri="{A12FA001-AC4F-418D-AE19-62706E023703}">
                      <ahyp:hlinkClr xmlns:ahyp="http://schemas.microsoft.com/office/drawing/2018/hyperlinkcolor" val="tx"/>
                    </a:ext>
                  </a:extLst>
                </a:hlinkClick>
              </a:rPr>
              <a:t>Home | Climate Action Tracker</a:t>
            </a:r>
          </a:p>
          <a:p>
            <a:pPr algn="l">
              <a:lnSpc>
                <a:spcPts val="2831"/>
              </a:lnSpc>
            </a:pPr>
            <a:r>
              <a:rPr lang="en-US" sz="2022" b="1" dirty="0">
                <a:solidFill>
                  <a:schemeClr val="bg1"/>
                </a:solidFill>
                <a:latin typeface="TT Norms Bold"/>
                <a:ea typeface="TT Norms Bold"/>
                <a:cs typeface="TT Norms Bold"/>
                <a:sym typeface="TT Norms Bold"/>
              </a:rPr>
              <a:t>•</a:t>
            </a:r>
            <a:r>
              <a:rPr lang="en-US" sz="2022" b="1" u="sng" dirty="0">
                <a:solidFill>
                  <a:schemeClr val="bg1"/>
                </a:solidFill>
                <a:latin typeface="TT Norms Bold"/>
                <a:ea typeface="TT Norms Bold"/>
                <a:cs typeface="TT Norms Bold"/>
                <a:sym typeface="TT Norms Bold"/>
                <a:hlinkClick r:id="rId13" tooltip="https://ourworldindata.org/co2-gdp-decoupling">
                  <a:extLst>
                    <a:ext uri="{A12FA001-AC4F-418D-AE19-62706E023703}">
                      <ahyp:hlinkClr xmlns:ahyp="http://schemas.microsoft.com/office/drawing/2018/hyperlinkcolor" val="tx"/>
                    </a:ext>
                  </a:extLst>
                </a:hlinkClick>
              </a:rPr>
              <a:t>Many countries have decoupled economic growth from CO2 emissions, even if we take offshored production into account - Our World in Data</a:t>
            </a:r>
          </a:p>
          <a:p>
            <a:pPr algn="l">
              <a:lnSpc>
                <a:spcPts val="2831"/>
              </a:lnSpc>
            </a:pPr>
            <a:r>
              <a:rPr lang="en-US" sz="2022" b="1" dirty="0">
                <a:solidFill>
                  <a:schemeClr val="bg1"/>
                </a:solidFill>
                <a:latin typeface="TT Norms Bold"/>
                <a:ea typeface="TT Norms Bold"/>
                <a:cs typeface="TT Norms Bold"/>
                <a:sym typeface="TT Norms Bold"/>
              </a:rPr>
              <a:t>•WEF_Global_Risks_Report_2025.pdf</a:t>
            </a:r>
          </a:p>
          <a:p>
            <a:pPr algn="l">
              <a:lnSpc>
                <a:spcPts val="2831"/>
              </a:lnSpc>
            </a:pPr>
            <a:r>
              <a:rPr lang="en-US" sz="2022" b="1" dirty="0">
                <a:solidFill>
                  <a:schemeClr val="bg1"/>
                </a:solidFill>
                <a:latin typeface="TT Norms Bold"/>
                <a:ea typeface="TT Norms Bold"/>
                <a:cs typeface="TT Norms Bold"/>
                <a:sym typeface="TT Norms Bold"/>
              </a:rPr>
              <a:t>•</a:t>
            </a:r>
            <a:r>
              <a:rPr lang="en-US" sz="2022" b="1" u="sng" dirty="0">
                <a:solidFill>
                  <a:schemeClr val="bg1"/>
                </a:solidFill>
                <a:latin typeface="TT Norms Bold"/>
                <a:ea typeface="TT Norms Bold"/>
                <a:cs typeface="TT Norms Bold"/>
                <a:sym typeface="TT Norms Bold"/>
                <a:hlinkClick r:id="rId14" tooltip="https://www.youtube.com/watch?v=Vl6VhCAeEfQ">
                  <a:extLst>
                    <a:ext uri="{A12FA001-AC4F-418D-AE19-62706E023703}">
                      <ahyp:hlinkClr xmlns:ahyp="http://schemas.microsoft.com/office/drawing/2018/hyperlinkcolor" val="tx"/>
                    </a:ext>
                  </a:extLst>
                </a:hlinkClick>
              </a:rPr>
              <a:t>The Tipping Points of Climate Change — and Where We Stand | Johan </a:t>
            </a:r>
            <a:r>
              <a:rPr lang="en-US" sz="2022" b="1" u="sng" dirty="0" err="1">
                <a:solidFill>
                  <a:schemeClr val="bg1"/>
                </a:solidFill>
                <a:latin typeface="TT Norms Bold"/>
                <a:ea typeface="TT Norms Bold"/>
                <a:cs typeface="TT Norms Bold"/>
                <a:sym typeface="TT Norms Bold"/>
                <a:hlinkClick r:id="rId14" tooltip="https://www.youtube.com/watch?v=Vl6VhCAeEfQ">
                  <a:extLst>
                    <a:ext uri="{A12FA001-AC4F-418D-AE19-62706E023703}">
                      <ahyp:hlinkClr xmlns:ahyp="http://schemas.microsoft.com/office/drawing/2018/hyperlinkcolor" val="tx"/>
                    </a:ext>
                  </a:extLst>
                </a:hlinkClick>
              </a:rPr>
              <a:t>Rockström</a:t>
            </a:r>
            <a:r>
              <a:rPr lang="en-US" sz="2022" b="1" u="sng" dirty="0">
                <a:solidFill>
                  <a:schemeClr val="bg1"/>
                </a:solidFill>
                <a:latin typeface="TT Norms Bold"/>
                <a:ea typeface="TT Norms Bold"/>
                <a:cs typeface="TT Norms Bold"/>
                <a:sym typeface="TT Norms Bold"/>
                <a:hlinkClick r:id="rId14" tooltip="https://www.youtube.com/watch?v=Vl6VhCAeEfQ">
                  <a:extLst>
                    <a:ext uri="{A12FA001-AC4F-418D-AE19-62706E023703}">
                      <ahyp:hlinkClr xmlns:ahyp="http://schemas.microsoft.com/office/drawing/2018/hyperlinkcolor" val="tx"/>
                    </a:ext>
                  </a:extLst>
                </a:hlinkClick>
              </a:rPr>
              <a:t> | TED</a:t>
            </a:r>
          </a:p>
          <a:p>
            <a:pPr algn="l">
              <a:lnSpc>
                <a:spcPts val="2831"/>
              </a:lnSpc>
            </a:pPr>
            <a:r>
              <a:rPr lang="en-US" sz="2022" b="1" dirty="0">
                <a:solidFill>
                  <a:schemeClr val="bg1"/>
                </a:solidFill>
                <a:latin typeface="TT Norms Bold"/>
                <a:ea typeface="TT Norms Bold"/>
                <a:cs typeface="TT Norms Bold"/>
                <a:sym typeface="TT Norms Bold"/>
              </a:rPr>
              <a:t>•</a:t>
            </a:r>
            <a:r>
              <a:rPr lang="en-US" sz="2022" b="1" u="sng" dirty="0">
                <a:solidFill>
                  <a:schemeClr val="bg1"/>
                </a:solidFill>
                <a:latin typeface="TT Norms Bold"/>
                <a:ea typeface="TT Norms Bold"/>
                <a:cs typeface="TT Norms Bold"/>
                <a:sym typeface="TT Norms Bold"/>
                <a:hlinkClick r:id="rId15" tooltip="https://cr-rwa.org/world-commission-on-environment-and-development/brundtland-report/">
                  <a:extLst>
                    <a:ext uri="{A12FA001-AC4F-418D-AE19-62706E023703}">
                      <ahyp:hlinkClr xmlns:ahyp="http://schemas.microsoft.com/office/drawing/2018/hyperlinkcolor" val="tx"/>
                    </a:ext>
                  </a:extLst>
                </a:hlinkClick>
              </a:rPr>
              <a:t>The Legacy of the Brundtland Report: Pioneering Sustainable Development - cr-rwa.org</a:t>
            </a:r>
          </a:p>
          <a:p>
            <a:pPr algn="l">
              <a:lnSpc>
                <a:spcPts val="2831"/>
              </a:lnSpc>
            </a:pPr>
            <a:r>
              <a:rPr lang="en-US" sz="2022" b="1" dirty="0">
                <a:solidFill>
                  <a:schemeClr val="bg1"/>
                </a:solidFill>
                <a:latin typeface="TT Norms Bold"/>
                <a:ea typeface="TT Norms Bold"/>
                <a:cs typeface="TT Norms Bold"/>
                <a:sym typeface="TT Norms Bold"/>
              </a:rPr>
              <a:t>•</a:t>
            </a:r>
            <a:r>
              <a:rPr lang="en-US" sz="2022" b="1" u="sng" dirty="0">
                <a:solidFill>
                  <a:schemeClr val="bg1"/>
                </a:solidFill>
                <a:latin typeface="TT Norms Bold"/>
                <a:ea typeface="TT Norms Bold"/>
                <a:cs typeface="TT Norms Bold"/>
                <a:sym typeface="TT Norms Bold"/>
                <a:hlinkClick r:id="rId16" tooltip="https://www.hse.ie/eng/about/who/climate-and-health/hse-climate-strategic-framework-greener-models-of-healthcare.pdf">
                  <a:extLst>
                    <a:ext uri="{A12FA001-AC4F-418D-AE19-62706E023703}">
                      <ahyp:hlinkClr xmlns:ahyp="http://schemas.microsoft.com/office/drawing/2018/hyperlinkcolor" val="tx"/>
                    </a:ext>
                  </a:extLst>
                </a:hlinkClick>
              </a:rPr>
              <a:t>HSE-Climate---Strategic-Framework-Greener-Models-of-Healthcare</a:t>
            </a:r>
          </a:p>
          <a:p>
            <a:pPr algn="l">
              <a:lnSpc>
                <a:spcPts val="2831"/>
              </a:lnSpc>
            </a:pPr>
            <a:r>
              <a:rPr lang="en-US" sz="2022" b="1" dirty="0">
                <a:solidFill>
                  <a:schemeClr val="bg1"/>
                </a:solidFill>
                <a:latin typeface="TT Norms Bold"/>
                <a:ea typeface="TT Norms Bold"/>
                <a:cs typeface="TT Norms Bold"/>
                <a:sym typeface="TT Norms Bold"/>
              </a:rPr>
              <a:t>•</a:t>
            </a:r>
            <a:r>
              <a:rPr lang="en-US" sz="2022" b="1" u="sng" dirty="0">
                <a:solidFill>
                  <a:schemeClr val="bg1"/>
                </a:solidFill>
                <a:latin typeface="TT Norms Bold"/>
                <a:ea typeface="TT Norms Bold"/>
                <a:cs typeface="TT Norms Bold"/>
                <a:sym typeface="TT Norms Bold"/>
                <a:hlinkClick r:id="rId17" tooltip="https://innerdevelopmentgoals.org/framework/">
                  <a:extLst>
                    <a:ext uri="{A12FA001-AC4F-418D-AE19-62706E023703}">
                      <ahyp:hlinkClr xmlns:ahyp="http://schemas.microsoft.com/office/drawing/2018/hyperlinkcolor" val="tx"/>
                    </a:ext>
                  </a:extLst>
                </a:hlinkClick>
              </a:rPr>
              <a:t>Together the physiotherapy community can make a difference </a:t>
            </a:r>
          </a:p>
          <a:p>
            <a:pPr algn="l">
              <a:lnSpc>
                <a:spcPts val="2831"/>
              </a:lnSpc>
            </a:pPr>
            <a:r>
              <a:rPr lang="en-US" sz="2022" b="1" dirty="0">
                <a:solidFill>
                  <a:schemeClr val="bg1"/>
                </a:solidFill>
                <a:latin typeface="TT Norms Bold"/>
                <a:ea typeface="TT Norms Bold"/>
                <a:cs typeface="TT Norms Bold"/>
                <a:sym typeface="TT Norms Bold"/>
              </a:rPr>
              <a:t>•</a:t>
            </a:r>
            <a:r>
              <a:rPr lang="en-US" sz="2022" b="1" u="sng" dirty="0">
                <a:solidFill>
                  <a:schemeClr val="bg1"/>
                </a:solidFill>
                <a:latin typeface="TT Norms Bold"/>
                <a:ea typeface="TT Norms Bold"/>
                <a:cs typeface="TT Norms Bold"/>
                <a:sym typeface="TT Norms Bold"/>
                <a:hlinkClick r:id="rId18" tooltip="https://doughnuteconomics.org/about-doughnut-economics">
                  <a:extLst>
                    <a:ext uri="{A12FA001-AC4F-418D-AE19-62706E023703}">
                      <ahyp:hlinkClr xmlns:ahyp="http://schemas.microsoft.com/office/drawing/2018/hyperlinkcolor" val="tx"/>
                    </a:ext>
                  </a:extLst>
                </a:hlinkClick>
              </a:rPr>
              <a:t>Together the physiotherapy community can make a difference </a:t>
            </a:r>
          </a:p>
          <a:p>
            <a:pPr algn="l">
              <a:lnSpc>
                <a:spcPts val="2831"/>
              </a:lnSpc>
            </a:pPr>
            <a:r>
              <a:rPr lang="en-US" sz="2022" b="1" dirty="0">
                <a:solidFill>
                  <a:schemeClr val="bg1"/>
                </a:solidFill>
                <a:latin typeface="TT Norms Bold"/>
                <a:ea typeface="TT Norms Bold"/>
                <a:cs typeface="TT Norms Bold"/>
                <a:sym typeface="TT Norms Bold"/>
              </a:rPr>
              <a:t>•</a:t>
            </a:r>
            <a:r>
              <a:rPr lang="en-US" sz="2022" b="1" u="sng" dirty="0">
                <a:solidFill>
                  <a:schemeClr val="bg1"/>
                </a:solidFill>
                <a:latin typeface="TT Norms Bold"/>
                <a:ea typeface="TT Norms Bold"/>
                <a:cs typeface="TT Norms Bold"/>
                <a:sym typeface="TT Norms Bold"/>
                <a:hlinkClick r:id="rId19" tooltip="https://www.susqi.org/_files/ugd/74043c_e386e8028eb849a4bae105174641fb19.docx?dn=Measuring%20environmental%20impact_%20carbon%20footprinting%20(8).docx">
                  <a:extLst>
                    <a:ext uri="{A12FA001-AC4F-418D-AE19-62706E023703}">
                      <ahyp:hlinkClr xmlns:ahyp="http://schemas.microsoft.com/office/drawing/2018/hyperlinkcolor" val="tx"/>
                    </a:ext>
                  </a:extLst>
                </a:hlinkClick>
              </a:rPr>
              <a:t>Calculating carbon </a:t>
            </a:r>
            <a:r>
              <a:rPr lang="en-US" sz="2022" b="1" u="sng" dirty="0" err="1">
                <a:solidFill>
                  <a:schemeClr val="bg1"/>
                </a:solidFill>
                <a:latin typeface="TT Norms Bold"/>
                <a:ea typeface="TT Norms Bold"/>
                <a:cs typeface="TT Norms Bold"/>
                <a:sym typeface="TT Norms Bold"/>
                <a:hlinkClick r:id="rId19" tooltip="https://www.susqi.org/_files/ugd/74043c_e386e8028eb849a4bae105174641fb19.docx?dn=Measuring%20environmental%20impact_%20carbon%20footprinting%20(8).docx">
                  <a:extLst>
                    <a:ext uri="{A12FA001-AC4F-418D-AE19-62706E023703}">
                      <ahyp:hlinkClr xmlns:ahyp="http://schemas.microsoft.com/office/drawing/2018/hyperlinkcolor" val="tx"/>
                    </a:ext>
                  </a:extLst>
                </a:hlinkClick>
              </a:rPr>
              <a:t>foorprint</a:t>
            </a:r>
            <a:endParaRPr lang="en-US" sz="2022" b="1" u="sng" dirty="0">
              <a:solidFill>
                <a:schemeClr val="bg1"/>
              </a:solidFill>
              <a:latin typeface="TT Norms Bold"/>
              <a:ea typeface="TT Norms Bold"/>
              <a:cs typeface="TT Norms Bold"/>
              <a:sym typeface="TT Norms Bold"/>
              <a:hlinkClick r:id="rId19" tooltip="https://www.susqi.org/_files/ugd/74043c_e386e8028eb849a4bae105174641fb19.docx?dn=Measuring%20environmental%20impact_%20carbon%20footprinting%20(8).docx">
                <a:extLst>
                  <a:ext uri="{A12FA001-AC4F-418D-AE19-62706E023703}">
                    <ahyp:hlinkClr xmlns:ahyp="http://schemas.microsoft.com/office/drawing/2018/hyperlinkcolor" val="tx"/>
                  </a:ext>
                </a:extLst>
              </a:hlinkClick>
            </a:endParaRPr>
          </a:p>
          <a:p>
            <a:pPr algn="l">
              <a:lnSpc>
                <a:spcPts val="2831"/>
              </a:lnSpc>
            </a:pPr>
            <a:r>
              <a:rPr lang="en-US" sz="2022" b="1" dirty="0">
                <a:solidFill>
                  <a:schemeClr val="bg1"/>
                </a:solidFill>
                <a:latin typeface="TT Norms Bold"/>
                <a:ea typeface="TT Norms Bold"/>
                <a:cs typeface="TT Norms Bold"/>
                <a:sym typeface="TT Norms Bold"/>
              </a:rPr>
              <a:t>•</a:t>
            </a:r>
            <a:r>
              <a:rPr lang="en-US" sz="2022" b="1" u="sng" dirty="0">
                <a:solidFill>
                  <a:schemeClr val="bg1"/>
                </a:solidFill>
                <a:latin typeface="TT Norms Bold"/>
                <a:ea typeface="TT Norms Bold"/>
                <a:cs typeface="TT Norms Bold"/>
                <a:sym typeface="TT Norms Bold"/>
                <a:hlinkClick r:id="rId20" tooltip="https://www.opb.org/salmonwars/">
                  <a:extLst>
                    <a:ext uri="{A12FA001-AC4F-418D-AE19-62706E023703}">
                      <ahyp:hlinkClr xmlns:ahyp="http://schemas.microsoft.com/office/drawing/2018/hyperlinkcolor" val="tx"/>
                    </a:ext>
                  </a:extLst>
                </a:hlinkClick>
              </a:rPr>
              <a:t>OPB: Salmon Wars – OPB</a:t>
            </a:r>
          </a:p>
          <a:p>
            <a:pPr algn="l">
              <a:lnSpc>
                <a:spcPts val="2831"/>
              </a:lnSpc>
            </a:pPr>
            <a:r>
              <a:rPr lang="en-US" sz="2022" b="1" dirty="0">
                <a:solidFill>
                  <a:schemeClr val="bg1"/>
                </a:solidFill>
                <a:latin typeface="TT Norms Bold"/>
                <a:ea typeface="TT Norms Bold"/>
                <a:cs typeface="TT Norms Bold"/>
                <a:sym typeface="TT Norms Bold"/>
              </a:rPr>
              <a:t>•</a:t>
            </a:r>
            <a:r>
              <a:rPr lang="en-US" sz="2022" b="1" u="sng" dirty="0">
                <a:solidFill>
                  <a:schemeClr val="bg1"/>
                </a:solidFill>
                <a:latin typeface="TT Norms Bold"/>
                <a:ea typeface="TT Norms Bold"/>
                <a:cs typeface="TT Norms Bold"/>
                <a:sym typeface="TT Norms Bold"/>
                <a:hlinkClick r:id="rId21" tooltip="https://ncase.me/loopy/v1.1/?data=%5b%5b%5b2,585,579,0.83,%22Quality%2520of%2520life%2520%22,5%5d,%5b3,374,269,0.83,%22Hospital%2520admission%2520%22,0%5d,%5b4,545,390,1,%22Health%2520promotion%22,4%5d,%5b7,639,174,1,%22Global%2520emissions%2520%22,1%5d,%5b8,355,529,0.83,%22Physical%2520activity%2520%22,2%5d,%5b11,778,623,0.83,%22Active%2520transport%2520%22,3%5d,%5b13,933,338,0.83,%22Care%2520closer%2520to%2520home%2520%22,4%5d%5d,%5b%5b4,2,85,1,0%5d,%5b4,3,63,-1,0%5d,%5b3,7,95,1,0%5d,%5b4,7,-57,-1,0%5d,%5b8,2,-65,1,0%5d,%5b8,4,-43,1,0%5d,%5b8,3,48,-1,0%5d,%5b11,7,-89,-1,0%5d,%5b11,2,80,1,0%5d,%5b8,11,-117,1,0%5d,%5b11,8,141,1,0%5d,%5b11,4,-93,1,0%5d,%5b13,2,35,1,0%5d,%5b13,7,-53,-1,0%5d,%5b13,3,-222,-1,0%5d%5d,%5b%5b171,802,%22...%22%5d%5d,15%5D">
                  <a:extLst>
                    <a:ext uri="{A12FA001-AC4F-418D-AE19-62706E023703}">
                      <ahyp:hlinkClr xmlns:ahyp="http://schemas.microsoft.com/office/drawing/2018/hyperlinkcolor" val="tx"/>
                    </a:ext>
                  </a:extLst>
                </a:hlinkClick>
              </a:rPr>
              <a:t>Loopy </a:t>
            </a:r>
          </a:p>
        </p:txBody>
      </p:sp>
      <p:sp>
        <p:nvSpPr>
          <p:cNvPr id="7" name="Freeform 7"/>
          <p:cNvSpPr/>
          <p:nvPr/>
        </p:nvSpPr>
        <p:spPr>
          <a:xfrm>
            <a:off x="17239922" y="8780280"/>
            <a:ext cx="361950" cy="361950"/>
          </a:xfrm>
          <a:custGeom>
            <a:avLst/>
            <a:gdLst/>
            <a:ahLst/>
            <a:cxnLst/>
            <a:rect l="l" t="t" r="r" b="b"/>
            <a:pathLst>
              <a:path w="361950" h="361950">
                <a:moveTo>
                  <a:pt x="0" y="0"/>
                </a:moveTo>
                <a:lnTo>
                  <a:pt x="361950" y="0"/>
                </a:lnTo>
                <a:lnTo>
                  <a:pt x="361950" y="361950"/>
                </a:lnTo>
                <a:lnTo>
                  <a:pt x="0" y="361950"/>
                </a:lnTo>
                <a:lnTo>
                  <a:pt x="0" y="0"/>
                </a:lnTo>
                <a:close/>
              </a:path>
            </a:pathLst>
          </a:custGeom>
          <a:blipFill>
            <a:blip>
              <a:extLst>
                <a:ext uri="{96DAC541-7B7A-43D3-8B79-37D633B846F1}">
                  <asvg:svgBlip xmlns:asvg="http://schemas.microsoft.com/office/drawing/2016/SVG/main" r:embed="rId22"/>
                </a:ext>
              </a:extLst>
            </a:blip>
            <a:stretch>
              <a:fillRect/>
            </a:stretch>
          </a:blipFill>
        </p:spPr>
      </p:sp>
      <p:grpSp>
        <p:nvGrpSpPr>
          <p:cNvPr id="8" name="Group 8"/>
          <p:cNvGrpSpPr/>
          <p:nvPr/>
        </p:nvGrpSpPr>
        <p:grpSpPr>
          <a:xfrm>
            <a:off x="17239922" y="7552602"/>
            <a:ext cx="361950" cy="361950"/>
            <a:chOff x="0" y="0"/>
            <a:chExt cx="482600" cy="482600"/>
          </a:xfrm>
        </p:grpSpPr>
        <p:grpSp>
          <p:nvGrpSpPr>
            <p:cNvPr id="9" name="Group 9"/>
            <p:cNvGrpSpPr/>
            <p:nvPr/>
          </p:nvGrpSpPr>
          <p:grpSpPr>
            <a:xfrm>
              <a:off x="0" y="0"/>
              <a:ext cx="482600" cy="482600"/>
              <a:chOff x="0" y="0"/>
              <a:chExt cx="623338" cy="623338"/>
            </a:xfrm>
          </p:grpSpPr>
          <p:sp>
            <p:nvSpPr>
              <p:cNvPr id="10" name="Freeform 10"/>
              <p:cNvSpPr/>
              <p:nvPr/>
            </p:nvSpPr>
            <p:spPr>
              <a:xfrm>
                <a:off x="0" y="0"/>
                <a:ext cx="623338" cy="623338"/>
              </a:xfrm>
              <a:custGeom>
                <a:avLst/>
                <a:gdLst/>
                <a:ahLst/>
                <a:cxnLst/>
                <a:rect l="l" t="t" r="r" b="b"/>
                <a:pathLst>
                  <a:path w="623338" h="623338">
                    <a:moveTo>
                      <a:pt x="311669" y="0"/>
                    </a:moveTo>
                    <a:cubicBezTo>
                      <a:pt x="139539" y="0"/>
                      <a:pt x="0" y="139539"/>
                      <a:pt x="0" y="311669"/>
                    </a:cubicBezTo>
                    <a:cubicBezTo>
                      <a:pt x="0" y="483799"/>
                      <a:pt x="139539" y="623338"/>
                      <a:pt x="311669" y="623338"/>
                    </a:cubicBezTo>
                    <a:cubicBezTo>
                      <a:pt x="483799" y="623338"/>
                      <a:pt x="623338" y="483799"/>
                      <a:pt x="623338" y="311669"/>
                    </a:cubicBezTo>
                    <a:cubicBezTo>
                      <a:pt x="623338" y="139539"/>
                      <a:pt x="483799" y="0"/>
                      <a:pt x="311669" y="0"/>
                    </a:cubicBezTo>
                    <a:close/>
                  </a:path>
                </a:pathLst>
              </a:custGeom>
              <a:solidFill>
                <a:srgbClr val="004CFF"/>
              </a:solidFill>
            </p:spPr>
          </p:sp>
          <p:sp>
            <p:nvSpPr>
              <p:cNvPr id="11" name="TextBox 11"/>
              <p:cNvSpPr txBox="1"/>
              <p:nvPr/>
            </p:nvSpPr>
            <p:spPr>
              <a:xfrm>
                <a:off x="58438" y="10813"/>
                <a:ext cx="506462" cy="554087"/>
              </a:xfrm>
              <a:prstGeom prst="rect">
                <a:avLst/>
              </a:prstGeom>
            </p:spPr>
            <p:txBody>
              <a:bodyPr lIns="40700" tIns="40700" rIns="40700" bIns="40700" rtlCol="0" anchor="ctr"/>
              <a:lstStyle/>
              <a:p>
                <a:pPr algn="ctr">
                  <a:lnSpc>
                    <a:spcPts val="2800"/>
                  </a:lnSpc>
                </a:pPr>
                <a:endParaRPr/>
              </a:p>
            </p:txBody>
          </p:sp>
        </p:grpSp>
        <p:sp>
          <p:nvSpPr>
            <p:cNvPr id="12" name="Freeform 12"/>
            <p:cNvSpPr/>
            <p:nvPr/>
          </p:nvSpPr>
          <p:spPr>
            <a:xfrm>
              <a:off x="82941" y="82941"/>
              <a:ext cx="316719" cy="316719"/>
            </a:xfrm>
            <a:custGeom>
              <a:avLst/>
              <a:gdLst/>
              <a:ahLst/>
              <a:cxnLst/>
              <a:rect l="l" t="t" r="r" b="b"/>
              <a:pathLst>
                <a:path w="316719" h="316719">
                  <a:moveTo>
                    <a:pt x="0" y="0"/>
                  </a:moveTo>
                  <a:lnTo>
                    <a:pt x="316718" y="0"/>
                  </a:lnTo>
                  <a:lnTo>
                    <a:pt x="316718" y="316718"/>
                  </a:lnTo>
                  <a:lnTo>
                    <a:pt x="0" y="316718"/>
                  </a:lnTo>
                  <a:lnTo>
                    <a:pt x="0" y="0"/>
                  </a:lnTo>
                  <a:close/>
                </a:path>
              </a:pathLst>
            </a:custGeom>
            <a:blipFill>
              <a:blip>
                <a:extLst>
                  <a:ext uri="{96DAC541-7B7A-43D3-8B79-37D633B846F1}">
                    <asvg:svgBlip xmlns:asvg="http://schemas.microsoft.com/office/drawing/2016/SVG/main" r:embed="rId23"/>
                  </a:ext>
                </a:extLst>
              </a:blip>
              <a:stretch>
                <a:fillRect/>
              </a:stretch>
            </a:blipFill>
          </p:spPr>
        </p:sp>
      </p:grpSp>
      <p:sp>
        <p:nvSpPr>
          <p:cNvPr id="13" name="Freeform 13"/>
          <p:cNvSpPr/>
          <p:nvPr/>
        </p:nvSpPr>
        <p:spPr>
          <a:xfrm>
            <a:off x="17239922" y="7962446"/>
            <a:ext cx="361950" cy="360634"/>
          </a:xfrm>
          <a:custGeom>
            <a:avLst/>
            <a:gdLst/>
            <a:ahLst/>
            <a:cxnLst/>
            <a:rect l="l" t="t" r="r" b="b"/>
            <a:pathLst>
              <a:path w="361950" h="360634">
                <a:moveTo>
                  <a:pt x="0" y="0"/>
                </a:moveTo>
                <a:lnTo>
                  <a:pt x="361950" y="0"/>
                </a:lnTo>
                <a:lnTo>
                  <a:pt x="361950" y="360634"/>
                </a:lnTo>
                <a:lnTo>
                  <a:pt x="0" y="360634"/>
                </a:lnTo>
                <a:lnTo>
                  <a:pt x="0" y="0"/>
                </a:lnTo>
                <a:close/>
              </a:path>
            </a:pathLst>
          </a:custGeom>
          <a:blipFill>
            <a:blip>
              <a:extLst>
                <a:ext uri="{96DAC541-7B7A-43D3-8B79-37D633B846F1}">
                  <asvg:svgBlip xmlns:asvg="http://schemas.microsoft.com/office/drawing/2016/SVG/main" r:embed="rId24"/>
                </a:ext>
              </a:extLst>
            </a:blip>
            <a:stretch>
              <a:fillRect/>
            </a:stretch>
          </a:blipFill>
        </p:spPr>
      </p:sp>
      <p:sp>
        <p:nvSpPr>
          <p:cNvPr id="14" name="Freeform 14"/>
          <p:cNvSpPr/>
          <p:nvPr/>
        </p:nvSpPr>
        <p:spPr>
          <a:xfrm>
            <a:off x="17239922" y="9189855"/>
            <a:ext cx="361950" cy="361950"/>
          </a:xfrm>
          <a:custGeom>
            <a:avLst/>
            <a:gdLst/>
            <a:ahLst/>
            <a:cxnLst/>
            <a:rect l="l" t="t" r="r" b="b"/>
            <a:pathLst>
              <a:path w="361950" h="361950">
                <a:moveTo>
                  <a:pt x="0" y="0"/>
                </a:moveTo>
                <a:lnTo>
                  <a:pt x="361950" y="0"/>
                </a:lnTo>
                <a:lnTo>
                  <a:pt x="361950" y="361950"/>
                </a:lnTo>
                <a:lnTo>
                  <a:pt x="0" y="361950"/>
                </a:lnTo>
                <a:lnTo>
                  <a:pt x="0" y="0"/>
                </a:lnTo>
                <a:close/>
              </a:path>
            </a:pathLst>
          </a:custGeom>
          <a:blipFill>
            <a:blip>
              <a:extLst>
                <a:ext uri="{96DAC541-7B7A-43D3-8B79-37D633B846F1}">
                  <asvg:svgBlip xmlns:asvg="http://schemas.microsoft.com/office/drawing/2016/SVG/main" r:embed="rId25"/>
                </a:ext>
              </a:extLst>
            </a:blip>
            <a:stretch>
              <a:fillRect/>
            </a:stretch>
          </a:blipFill>
        </p:spPr>
      </p:sp>
      <p:sp>
        <p:nvSpPr>
          <p:cNvPr id="15" name="Freeform 15"/>
          <p:cNvSpPr/>
          <p:nvPr/>
        </p:nvSpPr>
        <p:spPr>
          <a:xfrm>
            <a:off x="17239922" y="9599430"/>
            <a:ext cx="361950" cy="361950"/>
          </a:xfrm>
          <a:custGeom>
            <a:avLst/>
            <a:gdLst/>
            <a:ahLst/>
            <a:cxnLst/>
            <a:rect l="l" t="t" r="r" b="b"/>
            <a:pathLst>
              <a:path w="361950" h="361950">
                <a:moveTo>
                  <a:pt x="0" y="0"/>
                </a:moveTo>
                <a:lnTo>
                  <a:pt x="361950" y="0"/>
                </a:lnTo>
                <a:lnTo>
                  <a:pt x="361950" y="361950"/>
                </a:lnTo>
                <a:lnTo>
                  <a:pt x="0" y="361950"/>
                </a:lnTo>
                <a:lnTo>
                  <a:pt x="0" y="0"/>
                </a:lnTo>
                <a:close/>
              </a:path>
            </a:pathLst>
          </a:custGeom>
          <a:blipFill>
            <a:blip>
              <a:extLst>
                <a:ext uri="{96DAC541-7B7A-43D3-8B79-37D633B846F1}">
                  <asvg:svgBlip xmlns:asvg="http://schemas.microsoft.com/office/drawing/2016/SVG/main" r:embed="rId26"/>
                </a:ext>
              </a:extLst>
            </a:blip>
            <a:stretch>
              <a:fillRect/>
            </a:stretch>
          </a:blipFill>
        </p:spPr>
      </p:sp>
      <p:grpSp>
        <p:nvGrpSpPr>
          <p:cNvPr id="16" name="Group 16"/>
          <p:cNvGrpSpPr/>
          <p:nvPr/>
        </p:nvGrpSpPr>
        <p:grpSpPr>
          <a:xfrm>
            <a:off x="17239922" y="8370705"/>
            <a:ext cx="361950" cy="361950"/>
            <a:chOff x="0" y="0"/>
            <a:chExt cx="482600" cy="482600"/>
          </a:xfrm>
        </p:grpSpPr>
        <p:grpSp>
          <p:nvGrpSpPr>
            <p:cNvPr id="17" name="Group 17"/>
            <p:cNvGrpSpPr/>
            <p:nvPr/>
          </p:nvGrpSpPr>
          <p:grpSpPr>
            <a:xfrm>
              <a:off x="0" y="0"/>
              <a:ext cx="482600" cy="482600"/>
              <a:chOff x="0" y="0"/>
              <a:chExt cx="623338" cy="623338"/>
            </a:xfrm>
          </p:grpSpPr>
          <p:sp>
            <p:nvSpPr>
              <p:cNvPr id="18" name="Freeform 18"/>
              <p:cNvSpPr/>
              <p:nvPr/>
            </p:nvSpPr>
            <p:spPr>
              <a:xfrm>
                <a:off x="0" y="0"/>
                <a:ext cx="623338" cy="623338"/>
              </a:xfrm>
              <a:custGeom>
                <a:avLst/>
                <a:gdLst/>
                <a:ahLst/>
                <a:cxnLst/>
                <a:rect l="l" t="t" r="r" b="b"/>
                <a:pathLst>
                  <a:path w="623338" h="623338">
                    <a:moveTo>
                      <a:pt x="311669" y="0"/>
                    </a:moveTo>
                    <a:cubicBezTo>
                      <a:pt x="139539" y="0"/>
                      <a:pt x="0" y="139539"/>
                      <a:pt x="0" y="311669"/>
                    </a:cubicBezTo>
                    <a:cubicBezTo>
                      <a:pt x="0" y="483799"/>
                      <a:pt x="139539" y="623338"/>
                      <a:pt x="311669" y="623338"/>
                    </a:cubicBezTo>
                    <a:cubicBezTo>
                      <a:pt x="483799" y="623338"/>
                      <a:pt x="623338" y="483799"/>
                      <a:pt x="623338" y="311669"/>
                    </a:cubicBezTo>
                    <a:cubicBezTo>
                      <a:pt x="623338" y="139539"/>
                      <a:pt x="483799" y="0"/>
                      <a:pt x="311669" y="0"/>
                    </a:cubicBezTo>
                    <a:close/>
                  </a:path>
                </a:pathLst>
              </a:custGeom>
              <a:solidFill>
                <a:srgbClr val="004CFF"/>
              </a:solidFill>
            </p:spPr>
          </p:sp>
          <p:sp>
            <p:nvSpPr>
              <p:cNvPr id="19" name="TextBox 19"/>
              <p:cNvSpPr txBox="1"/>
              <p:nvPr/>
            </p:nvSpPr>
            <p:spPr>
              <a:xfrm>
                <a:off x="58438" y="10813"/>
                <a:ext cx="506462" cy="554087"/>
              </a:xfrm>
              <a:prstGeom prst="rect">
                <a:avLst/>
              </a:prstGeom>
            </p:spPr>
            <p:txBody>
              <a:bodyPr lIns="43763" tIns="43763" rIns="43763" bIns="43763" rtlCol="0" anchor="ctr"/>
              <a:lstStyle/>
              <a:p>
                <a:pPr algn="ctr">
                  <a:lnSpc>
                    <a:spcPts val="2800"/>
                  </a:lnSpc>
                </a:pPr>
                <a:endParaRPr/>
              </a:p>
            </p:txBody>
          </p:sp>
        </p:grpSp>
        <p:sp>
          <p:nvSpPr>
            <p:cNvPr id="20" name="Freeform 20"/>
            <p:cNvSpPr/>
            <p:nvPr/>
          </p:nvSpPr>
          <p:spPr>
            <a:xfrm>
              <a:off x="83770" y="83770"/>
              <a:ext cx="315059" cy="315059"/>
            </a:xfrm>
            <a:custGeom>
              <a:avLst/>
              <a:gdLst/>
              <a:ahLst/>
              <a:cxnLst/>
              <a:rect l="l" t="t" r="r" b="b"/>
              <a:pathLst>
                <a:path w="315059" h="315059">
                  <a:moveTo>
                    <a:pt x="0" y="0"/>
                  </a:moveTo>
                  <a:lnTo>
                    <a:pt x="315060" y="0"/>
                  </a:lnTo>
                  <a:lnTo>
                    <a:pt x="315060" y="315060"/>
                  </a:lnTo>
                  <a:lnTo>
                    <a:pt x="0" y="315060"/>
                  </a:lnTo>
                  <a:lnTo>
                    <a:pt x="0" y="0"/>
                  </a:lnTo>
                  <a:close/>
                </a:path>
              </a:pathLst>
            </a:custGeom>
            <a:blipFill>
              <a:blip>
                <a:extLst>
                  <a:ext uri="{96DAC541-7B7A-43D3-8B79-37D633B846F1}">
                    <asvg:svgBlip xmlns:asvg="http://schemas.microsoft.com/office/drawing/2016/SVG/main" r:embed="rId27"/>
                  </a:ext>
                </a:extLst>
              </a:blip>
              <a:stretch>
                <a:fillRect/>
              </a:stretch>
            </a:blipFill>
          </p:spPr>
        </p:sp>
      </p:grpSp>
      <p:pic>
        <p:nvPicPr>
          <p:cNvPr id="21" name="Picture 21"/>
          <p:cNvPicPr>
            <a:picLocks noChangeAspect="1"/>
          </p:cNvPicPr>
          <p:nvPr/>
        </p:nvPicPr>
        <p:blipFill>
          <a:blip r:embed="rId28"/>
          <a:stretch>
            <a:fillRect/>
          </a:stretch>
        </p:blipFill>
        <p:spPr>
          <a:xfrm>
            <a:off x="14247040" y="7126742"/>
            <a:ext cx="3264962" cy="3264962"/>
          </a:xfrm>
          <a:prstGeom prst="rect">
            <a:avLst/>
          </a:prstGeom>
        </p:spPr>
      </p:pic>
      <p:sp>
        <p:nvSpPr>
          <p:cNvPr id="22" name="TextBox 22"/>
          <p:cNvSpPr txBox="1"/>
          <p:nvPr/>
        </p:nvSpPr>
        <p:spPr>
          <a:xfrm>
            <a:off x="14683183" y="7045475"/>
            <a:ext cx="2918689" cy="448732"/>
          </a:xfrm>
          <a:prstGeom prst="rect">
            <a:avLst/>
          </a:prstGeom>
        </p:spPr>
        <p:txBody>
          <a:bodyPr lIns="0" tIns="0" rIns="0" bIns="0" rtlCol="0" anchor="t">
            <a:spAutoFit/>
          </a:bodyPr>
          <a:lstStyle/>
          <a:p>
            <a:pPr algn="ctr">
              <a:lnSpc>
                <a:spcPts val="3616"/>
              </a:lnSpc>
            </a:pPr>
            <a:r>
              <a:rPr lang="en-US" sz="2583" b="1" spc="-77">
                <a:solidFill>
                  <a:srgbClr val="004CFF"/>
                </a:solidFill>
                <a:latin typeface="TT Norms Bold"/>
                <a:ea typeface="TT Norms Bold"/>
                <a:cs typeface="TT Norms Bold"/>
                <a:sym typeface="TT Norms Bold"/>
              </a:rPr>
              <a:t>FOLLOW US!</a:t>
            </a:r>
          </a:p>
        </p:txBody>
      </p:sp>
      <p:grpSp>
        <p:nvGrpSpPr>
          <p:cNvPr id="23" name="Group 23"/>
          <p:cNvGrpSpPr/>
          <p:nvPr/>
        </p:nvGrpSpPr>
        <p:grpSpPr>
          <a:xfrm>
            <a:off x="8929398" y="6729881"/>
            <a:ext cx="3389743" cy="3389743"/>
            <a:chOff x="0" y="0"/>
            <a:chExt cx="4519658" cy="4519658"/>
          </a:xfrm>
        </p:grpSpPr>
        <p:grpSp>
          <p:nvGrpSpPr>
            <p:cNvPr id="24" name="Group 24"/>
            <p:cNvGrpSpPr/>
            <p:nvPr/>
          </p:nvGrpSpPr>
          <p:grpSpPr>
            <a:xfrm>
              <a:off x="0" y="0"/>
              <a:ext cx="4519658" cy="4519658"/>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26" name="TextBox 26"/>
              <p:cNvSpPr txBox="1"/>
              <p:nvPr/>
            </p:nvSpPr>
            <p:spPr>
              <a:xfrm>
                <a:off x="76200" y="38100"/>
                <a:ext cx="660400" cy="698500"/>
              </a:xfrm>
              <a:prstGeom prst="rect">
                <a:avLst/>
              </a:prstGeom>
            </p:spPr>
            <p:txBody>
              <a:bodyPr lIns="50800" tIns="50800" rIns="50800" bIns="50800" rtlCol="0" anchor="ctr"/>
              <a:lstStyle/>
              <a:p>
                <a:pPr algn="ctr">
                  <a:lnSpc>
                    <a:spcPts val="3071"/>
                  </a:lnSpc>
                </a:pPr>
                <a:endParaRPr/>
              </a:p>
            </p:txBody>
          </p:sp>
        </p:grpSp>
        <p:sp>
          <p:nvSpPr>
            <p:cNvPr id="27" name="Freeform 27"/>
            <p:cNvSpPr/>
            <p:nvPr/>
          </p:nvSpPr>
          <p:spPr>
            <a:xfrm>
              <a:off x="0" y="0"/>
              <a:ext cx="4519658" cy="4519658"/>
            </a:xfrm>
            <a:custGeom>
              <a:avLst/>
              <a:gdLst/>
              <a:ahLst/>
              <a:cxnLst/>
              <a:rect l="l" t="t" r="r" b="b"/>
              <a:pathLst>
                <a:path w="4519658" h="4519658">
                  <a:moveTo>
                    <a:pt x="0" y="0"/>
                  </a:moveTo>
                  <a:lnTo>
                    <a:pt x="4519658" y="0"/>
                  </a:lnTo>
                  <a:lnTo>
                    <a:pt x="4519658" y="4519658"/>
                  </a:lnTo>
                  <a:lnTo>
                    <a:pt x="0" y="4519658"/>
                  </a:lnTo>
                  <a:lnTo>
                    <a:pt x="0" y="0"/>
                  </a:lnTo>
                  <a:close/>
                </a:path>
              </a:pathLst>
            </a:custGeom>
            <a:blipFill>
              <a:blip r:embed="rId29"/>
              <a:stretch>
                <a:fillRect l="-8828" t="-9630" r="-8318" b="-8917"/>
              </a:stretch>
            </a:blipFill>
          </p:spPr>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4CFF"/>
        </a:solidFill>
        <a:effectLst/>
      </p:bgPr>
    </p:bg>
    <p:spTree>
      <p:nvGrpSpPr>
        <p:cNvPr id="1" name=""/>
        <p:cNvGrpSpPr/>
        <p:nvPr/>
      </p:nvGrpSpPr>
      <p:grpSpPr>
        <a:xfrm>
          <a:off x="0" y="0"/>
          <a:ext cx="0" cy="0"/>
          <a:chOff x="0" y="0"/>
          <a:chExt cx="0" cy="0"/>
        </a:xfrm>
      </p:grpSpPr>
      <p:sp>
        <p:nvSpPr>
          <p:cNvPr id="2" name="TextBox 2"/>
          <p:cNvSpPr txBox="1"/>
          <p:nvPr/>
        </p:nvSpPr>
        <p:spPr>
          <a:xfrm>
            <a:off x="1028700" y="1900161"/>
            <a:ext cx="13317535" cy="3219728"/>
          </a:xfrm>
          <a:prstGeom prst="rect">
            <a:avLst/>
          </a:prstGeom>
        </p:spPr>
        <p:txBody>
          <a:bodyPr lIns="0" tIns="0" rIns="0" bIns="0" rtlCol="0" anchor="t">
            <a:spAutoFit/>
          </a:bodyPr>
          <a:lstStyle/>
          <a:p>
            <a:pPr algn="l">
              <a:lnSpc>
                <a:spcPts val="2831"/>
              </a:lnSpc>
            </a:pPr>
            <a:r>
              <a:rPr lang="en-US" sz="2022" b="1" u="sng" dirty="0">
                <a:solidFill>
                  <a:schemeClr val="bg1"/>
                </a:solidFill>
                <a:latin typeface="TT Norms Bold"/>
                <a:ea typeface="TT Norms Bold"/>
                <a:cs typeface="TT Norms Bold"/>
                <a:sym typeface="TT Norms Bold"/>
                <a:hlinkClick r:id="rId2" tooltip="https://www.wri.org/insights/behavior-change-reduce-emissions-climate-plans">
                  <a:extLst>
                    <a:ext uri="{A12FA001-AC4F-418D-AE19-62706E023703}">
                      <ahyp:hlinkClr xmlns:ahyp="http://schemas.microsoft.com/office/drawing/2018/hyperlinkcolor" val="tx"/>
                    </a:ext>
                  </a:extLst>
                </a:hlinkClick>
              </a:rPr>
              <a:t>How Co</a:t>
            </a:r>
            <a:r>
              <a:rPr lang="en-US" sz="2022" b="1" u="sng" dirty="0">
                <a:solidFill>
                  <a:schemeClr val="bg1"/>
                </a:solidFill>
                <a:latin typeface="TT Norms Bold"/>
                <a:ea typeface="TT Norms Bold"/>
                <a:cs typeface="TT Norms Bold"/>
                <a:sym typeface="TT Norms Bold"/>
                <a:hlinkClick r:id="rId2" tooltip="https://www.wri.org/insights/behavior-change-reduce-emissions-climate-plans">
                  <a:extLst>
                    <a:ext uri="{A12FA001-AC4F-418D-AE19-62706E023703}">
                      <ahyp:hlinkClr xmlns:ahyp="http://schemas.microsoft.com/office/drawing/2018/hyperlinkcolor" val="tx"/>
                    </a:ext>
                  </a:extLst>
                </a:hlinkClick>
              </a:rPr>
              <a:t>untries Can Use </a:t>
            </a:r>
            <a:r>
              <a:rPr lang="en-US" sz="2022" b="1" u="sng" dirty="0" err="1">
                <a:solidFill>
                  <a:schemeClr val="bg1"/>
                </a:solidFill>
                <a:latin typeface="TT Norms Bold"/>
                <a:ea typeface="TT Norms Bold"/>
                <a:cs typeface="TT Norms Bold"/>
                <a:sym typeface="TT Norms Bold"/>
                <a:hlinkClick r:id="rId2" tooltip="https://www.wri.org/insights/behavior-change-reduce-emissions-climate-plans">
                  <a:extLst>
                    <a:ext uri="{A12FA001-AC4F-418D-AE19-62706E023703}">
                      <ahyp:hlinkClr xmlns:ahyp="http://schemas.microsoft.com/office/drawing/2018/hyperlinkcolor" val="tx"/>
                    </a:ext>
                  </a:extLst>
                </a:hlinkClick>
              </a:rPr>
              <a:t>Behaviour</a:t>
            </a:r>
            <a:r>
              <a:rPr lang="en-US" sz="2022" b="1" u="sng" dirty="0">
                <a:solidFill>
                  <a:schemeClr val="bg1"/>
                </a:solidFill>
                <a:latin typeface="TT Norms Bold"/>
                <a:ea typeface="TT Norms Bold"/>
                <a:cs typeface="TT Norms Bold"/>
                <a:sym typeface="TT Norms Bold"/>
                <a:hlinkClick r:id="rId2" tooltip="https://www.wri.org/insights/behavior-change-reduce-emissions-climate-plans">
                  <a:extLst>
                    <a:ext uri="{A12FA001-AC4F-418D-AE19-62706E023703}">
                      <ahyp:hlinkClr xmlns:ahyp="http://schemas.microsoft.com/office/drawing/2018/hyperlinkcolor" val="tx"/>
                    </a:ext>
                  </a:extLst>
                </a:hlinkClick>
              </a:rPr>
              <a:t> Change to Further Reduce Emissions | World Resources Institute</a:t>
            </a:r>
          </a:p>
          <a:p>
            <a:pPr algn="l">
              <a:lnSpc>
                <a:spcPts val="2831"/>
              </a:lnSpc>
            </a:pPr>
            <a:endParaRPr lang="en-US" sz="2022" b="1" u="sng" dirty="0">
              <a:solidFill>
                <a:srgbClr val="0000FF"/>
              </a:solidFill>
              <a:latin typeface="TT Norms Bold"/>
              <a:ea typeface="TT Norms Bold"/>
              <a:cs typeface="TT Norms Bold"/>
              <a:sym typeface="TT Norms Bold"/>
              <a:hlinkClick r:id="rId2" tooltip="https://www.wri.org/insights/behavior-change-reduce-emissions-climate-plans">
                <a:extLst>
                  <a:ext uri="{A12FA001-AC4F-418D-AE19-62706E023703}">
                    <ahyp:hlinkClr xmlns:ahyp="http://schemas.microsoft.com/office/drawing/2018/hyperlinkcolor" val="tx"/>
                  </a:ext>
                </a:extLst>
              </a:hlinkClick>
            </a:endParaRPr>
          </a:p>
          <a:p>
            <a:pPr algn="l">
              <a:lnSpc>
                <a:spcPts val="2831"/>
              </a:lnSpc>
            </a:pPr>
            <a:r>
              <a:rPr lang="en-US" sz="2022" b="1" dirty="0">
                <a:solidFill>
                  <a:srgbClr val="FFFFFF"/>
                </a:solidFill>
                <a:latin typeface="TT Norms Bold"/>
                <a:ea typeface="TT Norms Bold"/>
                <a:cs typeface="TT Norms Bold"/>
                <a:sym typeface="TT Norms Bold"/>
              </a:rPr>
              <a:t>•</a:t>
            </a:r>
            <a:r>
              <a:rPr lang="en-US" sz="2022" b="1" dirty="0" err="1">
                <a:solidFill>
                  <a:srgbClr val="FFFFFF"/>
                </a:solidFill>
                <a:latin typeface="TT Norms Bold"/>
                <a:ea typeface="TT Norms Bold"/>
                <a:cs typeface="TT Norms Bold"/>
                <a:sym typeface="TT Norms Bold"/>
              </a:rPr>
              <a:t>Behavi</a:t>
            </a:r>
            <a:r>
              <a:rPr lang="en-US" sz="2022" b="1" u="none" dirty="0" err="1">
                <a:solidFill>
                  <a:srgbClr val="FFFFFF"/>
                </a:solidFill>
                <a:latin typeface="TT Norms Bold"/>
                <a:ea typeface="TT Norms Bold"/>
                <a:cs typeface="TT Norms Bold"/>
                <a:sym typeface="TT Norms Bold"/>
              </a:rPr>
              <a:t>o</a:t>
            </a:r>
            <a:r>
              <a:rPr lang="en-US" sz="2022" b="1" dirty="0" err="1">
                <a:solidFill>
                  <a:srgbClr val="FFFFFF"/>
                </a:solidFill>
                <a:latin typeface="TT Norms Bold"/>
                <a:ea typeface="TT Norms Bold"/>
                <a:cs typeface="TT Norms Bold"/>
                <a:sym typeface="TT Norms Bold"/>
              </a:rPr>
              <a:t>u</a:t>
            </a:r>
            <a:r>
              <a:rPr lang="en-US" sz="2022" b="1" u="none" dirty="0" err="1">
                <a:solidFill>
                  <a:srgbClr val="FFFFFF"/>
                </a:solidFill>
                <a:latin typeface="TT Norms Bold"/>
                <a:ea typeface="TT Norms Bold"/>
                <a:cs typeface="TT Norms Bold"/>
                <a:sym typeface="TT Norms Bold"/>
              </a:rPr>
              <a:t>r</a:t>
            </a:r>
            <a:r>
              <a:rPr lang="en-US" sz="2022" b="1" dirty="0" err="1">
                <a:solidFill>
                  <a:srgbClr val="FFFFFF"/>
                </a:solidFill>
                <a:latin typeface="TT Norms Bold"/>
                <a:ea typeface="TT Norms Bold"/>
                <a:cs typeface="TT Norms Bold"/>
                <a:sym typeface="TT Norms Bold"/>
              </a:rPr>
              <a:t>al</a:t>
            </a:r>
            <a:r>
              <a:rPr lang="en-US" sz="2022" b="1" u="none" dirty="0">
                <a:solidFill>
                  <a:srgbClr val="FFFFFF"/>
                </a:solidFill>
                <a:latin typeface="TT Norms Bold"/>
                <a:ea typeface="TT Norms Bold"/>
                <a:cs typeface="TT Norms Bold"/>
                <a:sym typeface="TT Norms Bold"/>
              </a:rPr>
              <a:t> </a:t>
            </a:r>
            <a:r>
              <a:rPr lang="en-US" sz="2022" b="1" dirty="0">
                <a:solidFill>
                  <a:srgbClr val="FFFFFF"/>
                </a:solidFill>
                <a:latin typeface="TT Norms Bold"/>
                <a:ea typeface="TT Norms Bold"/>
                <a:cs typeface="TT Norms Bold"/>
                <a:sym typeface="TT Norms Bold"/>
              </a:rPr>
              <a:t>c</a:t>
            </a:r>
            <a:r>
              <a:rPr lang="en-US" sz="2022" b="1" u="none" dirty="0">
                <a:solidFill>
                  <a:srgbClr val="FFFFFF"/>
                </a:solidFill>
                <a:latin typeface="TT Norms Bold"/>
                <a:ea typeface="TT Norms Bold"/>
                <a:cs typeface="TT Norms Bold"/>
                <a:sym typeface="TT Norms Bold"/>
              </a:rPr>
              <a:t>h</a:t>
            </a:r>
            <a:r>
              <a:rPr lang="en-US" sz="2022" b="1" dirty="0">
                <a:solidFill>
                  <a:srgbClr val="FFFFFF"/>
                </a:solidFill>
                <a:latin typeface="TT Norms Bold"/>
                <a:ea typeface="TT Norms Bold"/>
                <a:cs typeface="TT Norms Bold"/>
                <a:sym typeface="TT Norms Bold"/>
              </a:rPr>
              <a:t>ang</a:t>
            </a:r>
            <a:r>
              <a:rPr lang="en-US" sz="2022" b="1" u="none" dirty="0">
                <a:solidFill>
                  <a:srgbClr val="FFFFFF"/>
                </a:solidFill>
                <a:latin typeface="TT Norms Bold"/>
                <a:ea typeface="TT Norms Bold"/>
                <a:cs typeface="TT Norms Bold"/>
                <a:sym typeface="TT Norms Bold"/>
              </a:rPr>
              <a:t>e po</a:t>
            </a:r>
            <a:r>
              <a:rPr lang="en-US" sz="2022" b="1" dirty="0">
                <a:solidFill>
                  <a:srgbClr val="FFFFFF"/>
                </a:solidFill>
                <a:latin typeface="TT Norms Bold"/>
                <a:ea typeface="TT Norms Bold"/>
                <a:cs typeface="TT Norms Bold"/>
                <a:sym typeface="TT Norms Bold"/>
              </a:rPr>
              <a:t>li</a:t>
            </a:r>
            <a:r>
              <a:rPr lang="en-US" sz="2022" b="1" u="none" dirty="0">
                <a:solidFill>
                  <a:srgbClr val="FFFFFF"/>
                </a:solidFill>
                <a:latin typeface="TT Norms Bold"/>
                <a:ea typeface="TT Norms Bold"/>
                <a:cs typeface="TT Norms Bold"/>
                <a:sym typeface="TT Norms Bold"/>
              </a:rPr>
              <a:t>ci</a:t>
            </a:r>
            <a:r>
              <a:rPr lang="en-US" sz="2022" b="1" dirty="0">
                <a:solidFill>
                  <a:srgbClr val="FFFFFF"/>
                </a:solidFill>
                <a:latin typeface="TT Norms Bold"/>
                <a:ea typeface="TT Norms Bold"/>
                <a:cs typeface="TT Norms Bold"/>
                <a:sym typeface="TT Norms Bold"/>
              </a:rPr>
              <a:t>es</a:t>
            </a:r>
            <a:r>
              <a:rPr lang="en-US" sz="2022" b="1" u="none" dirty="0">
                <a:solidFill>
                  <a:srgbClr val="FFFFFF"/>
                </a:solidFill>
                <a:latin typeface="TT Norms Bold"/>
                <a:ea typeface="TT Norms Bold"/>
                <a:cs typeface="TT Norms Bold"/>
                <a:sym typeface="TT Norms Bold"/>
              </a:rPr>
              <a:t> can </a:t>
            </a:r>
            <a:r>
              <a:rPr lang="en-US" sz="2022" b="1" dirty="0">
                <a:solidFill>
                  <a:srgbClr val="FFFFFF"/>
                </a:solidFill>
                <a:latin typeface="TT Norms Bold"/>
                <a:ea typeface="TT Norms Bold"/>
                <a:cs typeface="TT Norms Bold"/>
                <a:sym typeface="TT Norms Bold"/>
              </a:rPr>
              <a:t>b</a:t>
            </a:r>
            <a:r>
              <a:rPr lang="en-US" sz="2022" b="1" u="none" dirty="0">
                <a:solidFill>
                  <a:srgbClr val="FFFFFF"/>
                </a:solidFill>
                <a:latin typeface="TT Norms Bold"/>
                <a:ea typeface="TT Norms Bold"/>
                <a:cs typeface="TT Norms Bold"/>
                <a:sym typeface="TT Norms Bold"/>
              </a:rPr>
              <a:t>e an e</a:t>
            </a:r>
            <a:r>
              <a:rPr lang="en-US" sz="2022" b="1" dirty="0">
                <a:solidFill>
                  <a:srgbClr val="FFFFFF"/>
                </a:solidFill>
                <a:latin typeface="TT Norms Bold"/>
                <a:ea typeface="TT Norms Bold"/>
                <a:cs typeface="TT Norms Bold"/>
                <a:sym typeface="TT Norms Bold"/>
              </a:rPr>
              <a:t>x</a:t>
            </a:r>
            <a:r>
              <a:rPr lang="en-US" sz="2022" b="1" u="none" dirty="0">
                <a:solidFill>
                  <a:srgbClr val="FFFFFF"/>
                </a:solidFill>
                <a:latin typeface="TT Norms Bold"/>
                <a:ea typeface="TT Norms Bold"/>
                <a:cs typeface="TT Norms Bold"/>
                <a:sym typeface="TT Norms Bold"/>
              </a:rPr>
              <a:t>tre</a:t>
            </a:r>
            <a:r>
              <a:rPr lang="en-US" sz="2022" b="1" dirty="0">
                <a:solidFill>
                  <a:srgbClr val="FFFFFF"/>
                </a:solidFill>
                <a:latin typeface="TT Norms Bold"/>
                <a:ea typeface="TT Norms Bold"/>
                <a:cs typeface="TT Norms Bold"/>
                <a:sym typeface="TT Norms Bold"/>
              </a:rPr>
              <a:t>m</a:t>
            </a:r>
            <a:r>
              <a:rPr lang="en-US" sz="2022" b="1" u="none" dirty="0">
                <a:solidFill>
                  <a:srgbClr val="FFFFFF"/>
                </a:solidFill>
                <a:latin typeface="TT Norms Bold"/>
                <a:ea typeface="TT Norms Bold"/>
                <a:cs typeface="TT Norms Bold"/>
                <a:sym typeface="TT Norms Bold"/>
              </a:rPr>
              <a:t>el</a:t>
            </a:r>
            <a:r>
              <a:rPr lang="en-US" sz="2022" b="1" dirty="0">
                <a:solidFill>
                  <a:srgbClr val="FFFFFF"/>
                </a:solidFill>
                <a:latin typeface="TT Norms Bold"/>
                <a:ea typeface="TT Norms Bold"/>
                <a:cs typeface="TT Norms Bold"/>
                <a:sym typeface="TT Norms Bold"/>
              </a:rPr>
              <a:t>y</a:t>
            </a:r>
            <a:r>
              <a:rPr lang="en-US" sz="2022" b="1" u="none" dirty="0">
                <a:solidFill>
                  <a:srgbClr val="FFFFFF"/>
                </a:solidFill>
                <a:latin typeface="TT Norms Bold"/>
                <a:ea typeface="TT Norms Bold"/>
                <a:cs typeface="TT Norms Bold"/>
                <a:sym typeface="TT Norms Bold"/>
              </a:rPr>
              <a:t> </a:t>
            </a:r>
            <a:r>
              <a:rPr lang="en-US" sz="2022" b="1" dirty="0">
                <a:solidFill>
                  <a:srgbClr val="FFFFFF"/>
                </a:solidFill>
                <a:latin typeface="TT Norms Bold"/>
                <a:ea typeface="TT Norms Bold"/>
                <a:cs typeface="TT Norms Bold"/>
                <a:sym typeface="TT Norms Bold"/>
              </a:rPr>
              <a:t>power</a:t>
            </a:r>
            <a:r>
              <a:rPr lang="en-US" sz="2022" b="1" u="none" dirty="0">
                <a:solidFill>
                  <a:srgbClr val="FFFFFF"/>
                </a:solidFill>
                <a:latin typeface="TT Norms Bold"/>
                <a:ea typeface="TT Norms Bold"/>
                <a:cs typeface="TT Norms Bold"/>
                <a:sym typeface="TT Norms Bold"/>
              </a:rPr>
              <a:t>f</a:t>
            </a:r>
            <a:r>
              <a:rPr lang="en-US" sz="2022" b="1" dirty="0">
                <a:solidFill>
                  <a:srgbClr val="FFFFFF"/>
                </a:solidFill>
                <a:latin typeface="TT Norms Bold"/>
                <a:ea typeface="TT Norms Bold"/>
                <a:cs typeface="TT Norms Bold"/>
                <a:sym typeface="TT Norms Bold"/>
              </a:rPr>
              <a:t>u</a:t>
            </a:r>
            <a:r>
              <a:rPr lang="en-US" sz="2022" b="1" u="none" dirty="0">
                <a:solidFill>
                  <a:srgbClr val="FFFFFF"/>
                </a:solidFill>
                <a:latin typeface="TT Norms Bold"/>
                <a:ea typeface="TT Norms Bold"/>
                <a:cs typeface="TT Norms Bold"/>
                <a:sym typeface="TT Norms Bold"/>
              </a:rPr>
              <a:t>l </a:t>
            </a:r>
            <a:r>
              <a:rPr lang="en-US" sz="2022" b="1" dirty="0">
                <a:solidFill>
                  <a:srgbClr val="FFFFFF"/>
                </a:solidFill>
                <a:latin typeface="TT Norms Bold"/>
                <a:ea typeface="TT Norms Bold"/>
                <a:cs typeface="TT Norms Bold"/>
                <a:sym typeface="TT Norms Bold"/>
              </a:rPr>
              <a:t>t</a:t>
            </a:r>
            <a:r>
              <a:rPr lang="en-US" sz="2022" b="1" u="none" dirty="0">
                <a:solidFill>
                  <a:srgbClr val="FFFFFF"/>
                </a:solidFill>
                <a:latin typeface="TT Norms Bold"/>
                <a:ea typeface="TT Norms Bold"/>
                <a:cs typeface="TT Norms Bold"/>
                <a:sym typeface="TT Norms Bold"/>
              </a:rPr>
              <a:t>o</a:t>
            </a:r>
            <a:r>
              <a:rPr lang="en-US" sz="2022" b="1" dirty="0">
                <a:solidFill>
                  <a:srgbClr val="FFFFFF"/>
                </a:solidFill>
                <a:latin typeface="TT Norms Bold"/>
                <a:ea typeface="TT Norms Bold"/>
                <a:cs typeface="TT Norms Bold"/>
                <a:sym typeface="TT Norms Bold"/>
              </a:rPr>
              <a:t>ol</a:t>
            </a:r>
            <a:r>
              <a:rPr lang="en-US" sz="2022" b="1" u="none" dirty="0">
                <a:solidFill>
                  <a:srgbClr val="FFFFFF"/>
                </a:solidFill>
                <a:latin typeface="TT Norms Bold"/>
                <a:ea typeface="TT Norms Bold"/>
                <a:cs typeface="TT Norms Bold"/>
                <a:sym typeface="TT Norms Bold"/>
              </a:rPr>
              <a:t> </a:t>
            </a:r>
            <a:r>
              <a:rPr lang="en-US" sz="2022" b="1" dirty="0">
                <a:solidFill>
                  <a:srgbClr val="FFFFFF"/>
                </a:solidFill>
                <a:latin typeface="TT Norms Bold"/>
                <a:ea typeface="TT Norms Bold"/>
                <a:cs typeface="TT Norms Bold"/>
                <a:sym typeface="TT Norms Bold"/>
              </a:rPr>
              <a:t>to</a:t>
            </a:r>
            <a:r>
              <a:rPr lang="en-US" sz="2022" b="1" u="none" dirty="0">
                <a:solidFill>
                  <a:srgbClr val="FFFFFF"/>
                </a:solidFill>
                <a:latin typeface="TT Norms Bold"/>
                <a:ea typeface="TT Norms Bold"/>
                <a:cs typeface="TT Norms Bold"/>
                <a:sym typeface="TT Norms Bold"/>
              </a:rPr>
              <a:t> </a:t>
            </a:r>
            <a:r>
              <a:rPr lang="en-US" sz="2022" b="1" dirty="0">
                <a:solidFill>
                  <a:srgbClr val="FFFFFF"/>
                </a:solidFill>
                <a:latin typeface="TT Norms Bold"/>
                <a:ea typeface="TT Norms Bold"/>
                <a:cs typeface="TT Norms Bold"/>
                <a:sym typeface="TT Norms Bold"/>
              </a:rPr>
              <a:t>m</a:t>
            </a:r>
            <a:r>
              <a:rPr lang="en-US" sz="2022" b="1" u="none" dirty="0">
                <a:solidFill>
                  <a:srgbClr val="FFFFFF"/>
                </a:solidFill>
                <a:latin typeface="TT Norms Bold"/>
                <a:ea typeface="TT Norms Bold"/>
                <a:cs typeface="TT Norms Bold"/>
                <a:sym typeface="TT Norms Bold"/>
              </a:rPr>
              <a:t>ake tr</a:t>
            </a:r>
            <a:r>
              <a:rPr lang="en-US" sz="2022" b="1" dirty="0">
                <a:solidFill>
                  <a:srgbClr val="FFFFFF"/>
                </a:solidFill>
                <a:latin typeface="TT Norms Bold"/>
                <a:ea typeface="TT Norms Bold"/>
                <a:cs typeface="TT Norms Bold"/>
                <a:sym typeface="TT Norms Bold"/>
              </a:rPr>
              <a:t>ansfo</a:t>
            </a:r>
            <a:r>
              <a:rPr lang="en-US" sz="2022" b="1" u="none" dirty="0">
                <a:solidFill>
                  <a:srgbClr val="FFFFFF"/>
                </a:solidFill>
                <a:latin typeface="TT Norms Bold"/>
                <a:ea typeface="TT Norms Bold"/>
                <a:cs typeface="TT Norms Bold"/>
                <a:sym typeface="TT Norms Bold"/>
              </a:rPr>
              <a:t>r</a:t>
            </a:r>
            <a:r>
              <a:rPr lang="en-US" sz="2022" b="1" dirty="0">
                <a:solidFill>
                  <a:srgbClr val="FFFFFF"/>
                </a:solidFill>
                <a:latin typeface="TT Norms Bold"/>
                <a:ea typeface="TT Norms Bold"/>
                <a:cs typeface="TT Norms Bold"/>
                <a:sym typeface="TT Norms Bold"/>
              </a:rPr>
              <a:t>m</a:t>
            </a:r>
            <a:r>
              <a:rPr lang="en-US" sz="2022" b="1" u="none" dirty="0">
                <a:solidFill>
                  <a:srgbClr val="FFFFFF"/>
                </a:solidFill>
                <a:latin typeface="TT Norms Bold"/>
                <a:ea typeface="TT Norms Bold"/>
                <a:cs typeface="TT Norms Bold"/>
                <a:sym typeface="TT Norms Bold"/>
              </a:rPr>
              <a:t>ati</a:t>
            </a:r>
            <a:r>
              <a:rPr lang="en-US" sz="2022" b="1" dirty="0">
                <a:solidFill>
                  <a:srgbClr val="FFFFFF"/>
                </a:solidFill>
                <a:latin typeface="TT Norms Bold"/>
                <a:ea typeface="TT Norms Bold"/>
                <a:cs typeface="TT Norms Bold"/>
                <a:sym typeface="TT Norms Bold"/>
              </a:rPr>
              <a:t>o</a:t>
            </a:r>
            <a:r>
              <a:rPr lang="en-US" sz="2022" b="1" u="none" dirty="0">
                <a:solidFill>
                  <a:srgbClr val="FFFFFF"/>
                </a:solidFill>
                <a:latin typeface="TT Norms Bold"/>
                <a:ea typeface="TT Norms Bold"/>
                <a:cs typeface="TT Norms Bold"/>
                <a:sym typeface="TT Norms Bold"/>
              </a:rPr>
              <a:t>nal s</a:t>
            </a:r>
            <a:r>
              <a:rPr lang="en-US" sz="2022" b="1" dirty="0">
                <a:solidFill>
                  <a:srgbClr val="FFFFFF"/>
                </a:solidFill>
                <a:latin typeface="TT Norms Bold"/>
                <a:ea typeface="TT Norms Bold"/>
                <a:cs typeface="TT Norms Bold"/>
                <a:sym typeface="TT Norms Bold"/>
              </a:rPr>
              <a:t>h</a:t>
            </a:r>
            <a:r>
              <a:rPr lang="en-US" sz="2022" b="1" u="none" dirty="0">
                <a:solidFill>
                  <a:srgbClr val="FFFFFF"/>
                </a:solidFill>
                <a:latin typeface="TT Norms Bold"/>
                <a:ea typeface="TT Norms Bold"/>
                <a:cs typeface="TT Norms Bold"/>
                <a:sym typeface="TT Norms Bold"/>
              </a:rPr>
              <a:t>i</a:t>
            </a:r>
            <a:r>
              <a:rPr lang="en-US" sz="2022" b="1" dirty="0">
                <a:solidFill>
                  <a:srgbClr val="FFFFFF"/>
                </a:solidFill>
                <a:latin typeface="TT Norms Bold"/>
                <a:ea typeface="TT Norms Bold"/>
                <a:cs typeface="TT Norms Bold"/>
                <a:sym typeface="TT Norms Bold"/>
              </a:rPr>
              <a:t>f</a:t>
            </a:r>
            <a:r>
              <a:rPr lang="en-US" sz="2022" b="1" u="none" dirty="0">
                <a:solidFill>
                  <a:srgbClr val="FFFFFF"/>
                </a:solidFill>
                <a:latin typeface="TT Norms Bold"/>
                <a:ea typeface="TT Norms Bold"/>
                <a:cs typeface="TT Norms Bold"/>
                <a:sym typeface="TT Norms Bold"/>
              </a:rPr>
              <a:t>ts </a:t>
            </a:r>
            <a:r>
              <a:rPr lang="en-US" sz="2022" b="1" dirty="0">
                <a:solidFill>
                  <a:srgbClr val="FFFFFF"/>
                </a:solidFill>
                <a:latin typeface="TT Norms Bold"/>
                <a:ea typeface="TT Norms Bold"/>
                <a:cs typeface="TT Norms Bold"/>
                <a:sym typeface="TT Norms Bold"/>
              </a:rPr>
              <a:t>t</a:t>
            </a:r>
            <a:r>
              <a:rPr lang="en-US" sz="2022" b="1" u="none" dirty="0">
                <a:solidFill>
                  <a:srgbClr val="FFFFFF"/>
                </a:solidFill>
                <a:latin typeface="TT Norms Bold"/>
                <a:ea typeface="TT Norms Bold"/>
                <a:cs typeface="TT Norms Bold"/>
                <a:sym typeface="TT Norms Bold"/>
              </a:rPr>
              <a:t>o</a:t>
            </a:r>
            <a:r>
              <a:rPr lang="en-US" sz="2022" b="1" dirty="0">
                <a:solidFill>
                  <a:srgbClr val="FFFFFF"/>
                </a:solidFill>
                <a:latin typeface="TT Norms Bold"/>
                <a:ea typeface="TT Norms Bold"/>
                <a:cs typeface="TT Norms Bold"/>
                <a:sym typeface="TT Norms Bold"/>
              </a:rPr>
              <a:t>wa</a:t>
            </a:r>
            <a:r>
              <a:rPr lang="en-US" sz="2022" b="1" u="none" dirty="0">
                <a:solidFill>
                  <a:srgbClr val="FFFFFF"/>
                </a:solidFill>
                <a:latin typeface="TT Norms Bold"/>
                <a:ea typeface="TT Norms Bold"/>
                <a:cs typeface="TT Norms Bold"/>
                <a:sym typeface="TT Norms Bold"/>
              </a:rPr>
              <a:t>r</a:t>
            </a:r>
            <a:r>
              <a:rPr lang="en-US" sz="2022" b="1" dirty="0">
                <a:solidFill>
                  <a:srgbClr val="FFFFFF"/>
                </a:solidFill>
                <a:latin typeface="TT Norms Bold"/>
                <a:ea typeface="TT Norms Bold"/>
                <a:cs typeface="TT Norms Bold"/>
                <a:sym typeface="TT Norms Bold"/>
              </a:rPr>
              <a:t>ds</a:t>
            </a:r>
            <a:r>
              <a:rPr lang="en-US" sz="2022" b="1" u="none" dirty="0">
                <a:solidFill>
                  <a:srgbClr val="FFFFFF"/>
                </a:solidFill>
                <a:latin typeface="TT Norms Bold"/>
                <a:ea typeface="TT Norms Bold"/>
                <a:cs typeface="TT Norms Bold"/>
                <a:sym typeface="TT Norms Bold"/>
              </a:rPr>
              <a:t> l</a:t>
            </a:r>
            <a:r>
              <a:rPr lang="en-US" sz="2022" b="1" dirty="0">
                <a:solidFill>
                  <a:srgbClr val="FFFFFF"/>
                </a:solidFill>
                <a:latin typeface="TT Norms Bold"/>
                <a:ea typeface="TT Norms Bold"/>
                <a:cs typeface="TT Norms Bold"/>
                <a:sym typeface="TT Norms Bold"/>
              </a:rPr>
              <a:t>ow</a:t>
            </a:r>
            <a:r>
              <a:rPr lang="en-US" sz="2022" b="1" u="none" dirty="0">
                <a:solidFill>
                  <a:srgbClr val="FFFFFF"/>
                </a:solidFill>
                <a:latin typeface="TT Norms Bold"/>
                <a:ea typeface="TT Norms Bold"/>
                <a:cs typeface="TT Norms Bold"/>
                <a:sym typeface="TT Norms Bold"/>
              </a:rPr>
              <a:t>e</a:t>
            </a:r>
            <a:r>
              <a:rPr lang="en-US" sz="2022" b="1" dirty="0">
                <a:solidFill>
                  <a:srgbClr val="FFFFFF"/>
                </a:solidFill>
                <a:latin typeface="TT Norms Bold"/>
                <a:ea typeface="TT Norms Bold"/>
                <a:cs typeface="TT Norms Bold"/>
                <a:sym typeface="TT Norms Bold"/>
              </a:rPr>
              <a:t>ri</a:t>
            </a:r>
            <a:r>
              <a:rPr lang="en-US" sz="2022" b="1" u="none" dirty="0">
                <a:solidFill>
                  <a:srgbClr val="FFFFFF"/>
                </a:solidFill>
                <a:latin typeface="TT Norms Bold"/>
                <a:ea typeface="TT Norms Bold"/>
                <a:cs typeface="TT Norms Bold"/>
                <a:sym typeface="TT Norms Bold"/>
              </a:rPr>
              <a:t>ng </a:t>
            </a:r>
            <a:r>
              <a:rPr lang="en-US" sz="2022" b="1" dirty="0">
                <a:solidFill>
                  <a:srgbClr val="FFFFFF"/>
                </a:solidFill>
                <a:latin typeface="TT Norms Bold"/>
                <a:ea typeface="TT Norms Bold"/>
                <a:cs typeface="TT Norms Bold"/>
                <a:sym typeface="TT Norms Bold"/>
              </a:rPr>
              <a:t>g</a:t>
            </a:r>
            <a:r>
              <a:rPr lang="en-US" sz="2022" b="1" u="none" dirty="0">
                <a:solidFill>
                  <a:srgbClr val="FFFFFF"/>
                </a:solidFill>
                <a:latin typeface="TT Norms Bold"/>
                <a:ea typeface="TT Norms Bold"/>
                <a:cs typeface="TT Norms Bold"/>
                <a:sym typeface="TT Norms Bold"/>
              </a:rPr>
              <a:t>r</a:t>
            </a:r>
            <a:r>
              <a:rPr lang="en-US" sz="2022" b="1" dirty="0">
                <a:solidFill>
                  <a:srgbClr val="FFFFFF"/>
                </a:solidFill>
                <a:latin typeface="TT Norms Bold"/>
                <a:ea typeface="TT Norms Bold"/>
                <a:cs typeface="TT Norms Bold"/>
                <a:sym typeface="TT Norms Bold"/>
              </a:rPr>
              <a:t>ee</a:t>
            </a:r>
            <a:r>
              <a:rPr lang="en-US" sz="2022" b="1" u="none" dirty="0">
                <a:solidFill>
                  <a:srgbClr val="FFFFFF"/>
                </a:solidFill>
                <a:latin typeface="TT Norms Bold"/>
                <a:ea typeface="TT Norms Bold"/>
                <a:cs typeface="TT Norms Bold"/>
                <a:sym typeface="TT Norms Bold"/>
              </a:rPr>
              <a:t>n</a:t>
            </a:r>
            <a:r>
              <a:rPr lang="en-US" sz="2022" b="1" dirty="0">
                <a:solidFill>
                  <a:srgbClr val="FFFFFF"/>
                </a:solidFill>
                <a:latin typeface="TT Norms Bold"/>
                <a:ea typeface="TT Norms Bold"/>
                <a:cs typeface="TT Norms Bold"/>
                <a:sym typeface="TT Norms Bold"/>
              </a:rPr>
              <a:t>house</a:t>
            </a:r>
            <a:r>
              <a:rPr lang="en-US" sz="2022" b="1" u="none" dirty="0">
                <a:solidFill>
                  <a:srgbClr val="FFFFFF"/>
                </a:solidFill>
                <a:latin typeface="TT Norms Bold"/>
                <a:ea typeface="TT Norms Bold"/>
                <a:cs typeface="TT Norms Bold"/>
                <a:sym typeface="TT Norms Bold"/>
              </a:rPr>
              <a:t> </a:t>
            </a:r>
            <a:r>
              <a:rPr lang="en-US" sz="2022" b="1" dirty="0">
                <a:solidFill>
                  <a:srgbClr val="FFFFFF"/>
                </a:solidFill>
                <a:latin typeface="TT Norms Bold"/>
                <a:ea typeface="TT Norms Bold"/>
                <a:cs typeface="TT Norms Bold"/>
                <a:sym typeface="TT Norms Bold"/>
              </a:rPr>
              <a:t>g</a:t>
            </a:r>
            <a:r>
              <a:rPr lang="en-US" sz="2022" b="1" u="none" dirty="0">
                <a:solidFill>
                  <a:srgbClr val="FFFFFF"/>
                </a:solidFill>
                <a:latin typeface="TT Norms Bold"/>
                <a:ea typeface="TT Norms Bold"/>
                <a:cs typeface="TT Norms Bold"/>
                <a:sym typeface="TT Norms Bold"/>
              </a:rPr>
              <a:t>as</a:t>
            </a:r>
            <a:r>
              <a:rPr lang="en-US" sz="2022" b="1" dirty="0">
                <a:solidFill>
                  <a:srgbClr val="FFFFFF"/>
                </a:solidFill>
                <a:latin typeface="TT Norms Bold"/>
                <a:ea typeface="TT Norms Bold"/>
                <a:cs typeface="TT Norms Bold"/>
                <a:sym typeface="TT Norms Bold"/>
              </a:rPr>
              <a:t> </a:t>
            </a:r>
            <a:r>
              <a:rPr lang="en-US" sz="2022" b="1" u="none" dirty="0">
                <a:solidFill>
                  <a:srgbClr val="FFFFFF"/>
                </a:solidFill>
                <a:latin typeface="TT Norms Bold"/>
                <a:ea typeface="TT Norms Bold"/>
                <a:cs typeface="TT Norms Bold"/>
                <a:sym typeface="TT Norms Bold"/>
              </a:rPr>
              <a:t>emi</a:t>
            </a:r>
            <a:r>
              <a:rPr lang="en-US" sz="2022" b="1" dirty="0">
                <a:solidFill>
                  <a:srgbClr val="FFFFFF"/>
                </a:solidFill>
                <a:latin typeface="TT Norms Bold"/>
                <a:ea typeface="TT Norms Bold"/>
                <a:cs typeface="TT Norms Bold"/>
                <a:sym typeface="TT Norms Bold"/>
              </a:rPr>
              <a:t>ss</a:t>
            </a:r>
            <a:r>
              <a:rPr lang="en-US" sz="2022" b="1" u="none" dirty="0">
                <a:solidFill>
                  <a:srgbClr val="FFFFFF"/>
                </a:solidFill>
                <a:latin typeface="TT Norms Bold"/>
                <a:ea typeface="TT Norms Bold"/>
                <a:cs typeface="TT Norms Bold"/>
                <a:sym typeface="TT Norms Bold"/>
              </a:rPr>
              <a:t>io</a:t>
            </a:r>
            <a:r>
              <a:rPr lang="en-US" sz="2022" b="1" dirty="0">
                <a:solidFill>
                  <a:srgbClr val="FFFFFF"/>
                </a:solidFill>
                <a:latin typeface="TT Norms Bold"/>
                <a:ea typeface="TT Norms Bold"/>
                <a:cs typeface="TT Norms Bold"/>
                <a:sym typeface="TT Norms Bold"/>
              </a:rPr>
              <a:t>n</a:t>
            </a:r>
            <a:r>
              <a:rPr lang="en-US" sz="2022" b="1" u="none" dirty="0">
                <a:solidFill>
                  <a:srgbClr val="FFFFFF"/>
                </a:solidFill>
                <a:latin typeface="TT Norms Bold"/>
                <a:ea typeface="TT Norms Bold"/>
                <a:cs typeface="TT Norms Bold"/>
                <a:sym typeface="TT Norms Bold"/>
              </a:rPr>
              <a:t>s</a:t>
            </a:r>
            <a:r>
              <a:rPr lang="en-US" sz="2022" b="1" dirty="0">
                <a:solidFill>
                  <a:srgbClr val="FFFFFF"/>
                </a:solidFill>
                <a:latin typeface="TT Norms Bold"/>
                <a:ea typeface="TT Norms Bold"/>
                <a:cs typeface="TT Norms Bold"/>
                <a:sym typeface="TT Norms Bold"/>
              </a:rPr>
              <a:t>,</a:t>
            </a:r>
            <a:r>
              <a:rPr lang="en-US" sz="2022" b="1" u="none" dirty="0">
                <a:solidFill>
                  <a:srgbClr val="FFFFFF"/>
                </a:solidFill>
                <a:latin typeface="TT Norms Bold"/>
                <a:ea typeface="TT Norms Bold"/>
                <a:cs typeface="TT Norms Bold"/>
                <a:sym typeface="TT Norms Bold"/>
              </a:rPr>
              <a:t> </a:t>
            </a:r>
            <a:r>
              <a:rPr lang="en-US" sz="2022" b="1" dirty="0">
                <a:solidFill>
                  <a:srgbClr val="FFFFFF"/>
                </a:solidFill>
                <a:latin typeface="TT Norms Bold"/>
                <a:ea typeface="TT Norms Bold"/>
                <a:cs typeface="TT Norms Bold"/>
                <a:sym typeface="TT Norms Bold"/>
              </a:rPr>
              <a:t>y</a:t>
            </a:r>
            <a:r>
              <a:rPr lang="en-US" sz="2022" b="1" u="none" dirty="0">
                <a:solidFill>
                  <a:srgbClr val="FFFFFF"/>
                </a:solidFill>
                <a:latin typeface="TT Norms Bold"/>
                <a:ea typeface="TT Norms Bold"/>
                <a:cs typeface="TT Norms Bold"/>
                <a:sym typeface="TT Norms Bold"/>
              </a:rPr>
              <a:t>et </a:t>
            </a:r>
            <a:r>
              <a:rPr lang="en-US" sz="2022" b="1" dirty="0">
                <a:solidFill>
                  <a:srgbClr val="FFFFFF"/>
                </a:solidFill>
                <a:latin typeface="TT Norms Bold"/>
                <a:ea typeface="TT Norms Bold"/>
                <a:cs typeface="TT Norms Bold"/>
                <a:sym typeface="TT Norms Bold"/>
              </a:rPr>
              <a:t>m</a:t>
            </a:r>
            <a:r>
              <a:rPr lang="en-US" sz="2022" b="1" u="none" dirty="0">
                <a:solidFill>
                  <a:srgbClr val="FFFFFF"/>
                </a:solidFill>
                <a:latin typeface="TT Norms Bold"/>
                <a:ea typeface="TT Norms Bold"/>
                <a:cs typeface="TT Norms Bold"/>
                <a:sym typeface="TT Norms Bold"/>
              </a:rPr>
              <a:t>o</a:t>
            </a:r>
            <a:r>
              <a:rPr lang="en-US" sz="2022" b="1" dirty="0">
                <a:solidFill>
                  <a:srgbClr val="FFFFFF"/>
                </a:solidFill>
                <a:latin typeface="TT Norms Bold"/>
                <a:ea typeface="TT Norms Bold"/>
                <a:cs typeface="TT Norms Bold"/>
                <a:sym typeface="TT Norms Bold"/>
              </a:rPr>
              <a:t>st</a:t>
            </a:r>
            <a:r>
              <a:rPr lang="en-US" sz="2022" b="1" u="none" dirty="0">
                <a:solidFill>
                  <a:srgbClr val="FFFFFF"/>
                </a:solidFill>
                <a:latin typeface="TT Norms Bold"/>
                <a:ea typeface="TT Norms Bold"/>
                <a:cs typeface="TT Norms Bold"/>
                <a:sym typeface="TT Norms Bold"/>
              </a:rPr>
              <a:t> countries a</a:t>
            </a:r>
            <a:r>
              <a:rPr lang="en-US" sz="2022" b="1" dirty="0">
                <a:solidFill>
                  <a:srgbClr val="FFFFFF"/>
                </a:solidFill>
                <a:latin typeface="TT Norms Bold"/>
                <a:ea typeface="TT Norms Bold"/>
                <a:cs typeface="TT Norms Bold"/>
                <a:sym typeface="TT Norms Bold"/>
              </a:rPr>
              <a:t>r</a:t>
            </a:r>
            <a:r>
              <a:rPr lang="en-US" sz="2022" b="1" u="none" dirty="0">
                <a:solidFill>
                  <a:srgbClr val="FFFFFF"/>
                </a:solidFill>
                <a:latin typeface="TT Norms Bold"/>
                <a:ea typeface="TT Norms Bold"/>
                <a:cs typeface="TT Norms Bold"/>
                <a:sym typeface="TT Norms Bold"/>
              </a:rPr>
              <a:t>e </a:t>
            </a:r>
            <a:r>
              <a:rPr lang="en-US" sz="2022" b="1" dirty="0">
                <a:solidFill>
                  <a:srgbClr val="FFFFFF"/>
                </a:solidFill>
                <a:latin typeface="TT Norms Bold"/>
                <a:ea typeface="TT Norms Bold"/>
                <a:cs typeface="TT Norms Bold"/>
                <a:sym typeface="TT Norms Bold"/>
              </a:rPr>
              <a:t>fai</a:t>
            </a:r>
            <a:r>
              <a:rPr lang="en-US" sz="2022" b="1" u="none" dirty="0">
                <a:solidFill>
                  <a:srgbClr val="FFFFFF"/>
                </a:solidFill>
                <a:latin typeface="TT Norms Bold"/>
                <a:ea typeface="TT Norms Bold"/>
                <a:cs typeface="TT Norms Bold"/>
                <a:sym typeface="TT Norms Bold"/>
              </a:rPr>
              <a:t>li</a:t>
            </a:r>
            <a:r>
              <a:rPr lang="en-US" sz="2022" b="1" dirty="0">
                <a:solidFill>
                  <a:srgbClr val="FFFFFF"/>
                </a:solidFill>
                <a:latin typeface="TT Norms Bold"/>
                <a:ea typeface="TT Norms Bold"/>
                <a:cs typeface="TT Norms Bold"/>
                <a:sym typeface="TT Norms Bold"/>
              </a:rPr>
              <a:t>n</a:t>
            </a:r>
            <a:r>
              <a:rPr lang="en-US" sz="2022" b="1" u="none" dirty="0">
                <a:solidFill>
                  <a:srgbClr val="FFFFFF"/>
                </a:solidFill>
                <a:latin typeface="TT Norms Bold"/>
                <a:ea typeface="TT Norms Bold"/>
                <a:cs typeface="TT Norms Bold"/>
                <a:sym typeface="TT Norms Bold"/>
              </a:rPr>
              <a:t>g </a:t>
            </a:r>
            <a:r>
              <a:rPr lang="en-US" sz="2022" b="1" dirty="0">
                <a:solidFill>
                  <a:srgbClr val="FFFFFF"/>
                </a:solidFill>
                <a:latin typeface="TT Norms Bold"/>
                <a:ea typeface="TT Norms Bold"/>
                <a:cs typeface="TT Norms Bold"/>
                <a:sym typeface="TT Norms Bold"/>
              </a:rPr>
              <a:t>t</a:t>
            </a:r>
            <a:r>
              <a:rPr lang="en-US" sz="2022" b="1" u="none" dirty="0">
                <a:solidFill>
                  <a:srgbClr val="FFFFFF"/>
                </a:solidFill>
                <a:latin typeface="TT Norms Bold"/>
                <a:ea typeface="TT Norms Bold"/>
                <a:cs typeface="TT Norms Bold"/>
                <a:sym typeface="TT Norms Bold"/>
              </a:rPr>
              <a:t>o </a:t>
            </a:r>
            <a:r>
              <a:rPr lang="en-US" sz="2022" b="1" dirty="0">
                <a:solidFill>
                  <a:srgbClr val="FFFFFF"/>
                </a:solidFill>
                <a:latin typeface="TT Norms Bold"/>
                <a:ea typeface="TT Norms Bold"/>
                <a:cs typeface="TT Norms Bold"/>
                <a:sym typeface="TT Norms Bold"/>
              </a:rPr>
              <a:t>use</a:t>
            </a:r>
            <a:r>
              <a:rPr lang="en-US" sz="2022" b="1" u="none" dirty="0">
                <a:solidFill>
                  <a:srgbClr val="FFFFFF"/>
                </a:solidFill>
                <a:latin typeface="TT Norms Bold"/>
                <a:ea typeface="TT Norms Bold"/>
                <a:cs typeface="TT Norms Bold"/>
                <a:sym typeface="TT Norms Bold"/>
              </a:rPr>
              <a:t> </a:t>
            </a:r>
            <a:r>
              <a:rPr lang="en-US" sz="2022" b="1" dirty="0">
                <a:solidFill>
                  <a:srgbClr val="FFFFFF"/>
                </a:solidFill>
                <a:latin typeface="TT Norms Bold"/>
                <a:ea typeface="TT Norms Bold"/>
                <a:cs typeface="TT Norms Bold"/>
                <a:sym typeface="TT Norms Bold"/>
              </a:rPr>
              <a:t>th</a:t>
            </a:r>
            <a:r>
              <a:rPr lang="en-US" sz="2022" b="1" u="none" dirty="0">
                <a:solidFill>
                  <a:srgbClr val="FFFFFF"/>
                </a:solidFill>
                <a:latin typeface="TT Norms Bold"/>
                <a:ea typeface="TT Norms Bold"/>
                <a:cs typeface="TT Norms Bold"/>
                <a:sym typeface="TT Norms Bold"/>
              </a:rPr>
              <a:t>em</a:t>
            </a:r>
            <a:r>
              <a:rPr lang="en-US" sz="2022" b="1" dirty="0">
                <a:solidFill>
                  <a:srgbClr val="FFFFFF"/>
                </a:solidFill>
                <a:latin typeface="TT Norms Bold"/>
                <a:ea typeface="TT Norms Bold"/>
                <a:cs typeface="TT Norms Bold"/>
                <a:sym typeface="TT Norms Bold"/>
              </a:rPr>
              <a:t>. F</a:t>
            </a:r>
            <a:r>
              <a:rPr lang="en-US" sz="2022" b="1" u="none" dirty="0">
                <a:solidFill>
                  <a:srgbClr val="FFFFFF"/>
                </a:solidFill>
                <a:latin typeface="TT Norms Bold"/>
                <a:ea typeface="TT Norms Bold"/>
                <a:cs typeface="TT Norms Bold"/>
                <a:sym typeface="TT Norms Bold"/>
              </a:rPr>
              <a:t>o</a:t>
            </a:r>
            <a:r>
              <a:rPr lang="en-US" sz="2022" b="1" dirty="0">
                <a:solidFill>
                  <a:srgbClr val="FFFFFF"/>
                </a:solidFill>
                <a:latin typeface="TT Norms Bold"/>
                <a:ea typeface="TT Norms Bold"/>
                <a:cs typeface="TT Norms Bold"/>
                <a:sym typeface="TT Norms Bold"/>
              </a:rPr>
              <a:t>r</a:t>
            </a:r>
            <a:r>
              <a:rPr lang="en-US" sz="2022" b="1" u="none" dirty="0">
                <a:solidFill>
                  <a:srgbClr val="FFFFFF"/>
                </a:solidFill>
                <a:latin typeface="TT Norms Bold"/>
                <a:ea typeface="TT Norms Bold"/>
                <a:cs typeface="TT Norms Bold"/>
                <a:sym typeface="TT Norms Bold"/>
              </a:rPr>
              <a:t> e</a:t>
            </a:r>
            <a:r>
              <a:rPr lang="en-US" sz="2022" b="1" dirty="0">
                <a:solidFill>
                  <a:srgbClr val="FFFFFF"/>
                </a:solidFill>
                <a:latin typeface="TT Norms Bold"/>
                <a:ea typeface="TT Norms Bold"/>
                <a:cs typeface="TT Norms Bold"/>
                <a:sym typeface="TT Norms Bold"/>
              </a:rPr>
              <a:t>xampl</a:t>
            </a:r>
            <a:r>
              <a:rPr lang="en-US" sz="2022" b="1" u="none" dirty="0">
                <a:solidFill>
                  <a:srgbClr val="FFFFFF"/>
                </a:solidFill>
                <a:latin typeface="TT Norms Bold"/>
                <a:ea typeface="TT Norms Bold"/>
                <a:cs typeface="TT Norms Bold"/>
                <a:sym typeface="TT Norms Bold"/>
              </a:rPr>
              <a:t>e</a:t>
            </a:r>
            <a:r>
              <a:rPr lang="en-US" sz="2022" b="1" dirty="0">
                <a:solidFill>
                  <a:srgbClr val="FFFFFF"/>
                </a:solidFill>
                <a:latin typeface="TT Norms Bold"/>
                <a:ea typeface="TT Norms Bold"/>
                <a:cs typeface="TT Norms Bold"/>
                <a:sym typeface="TT Norms Bold"/>
              </a:rPr>
              <a:t>,</a:t>
            </a:r>
            <a:r>
              <a:rPr lang="en-US" sz="2022" b="1" u="none" dirty="0">
                <a:solidFill>
                  <a:srgbClr val="FFFFFF"/>
                </a:solidFill>
                <a:latin typeface="TT Norms Bold"/>
                <a:ea typeface="TT Norms Bold"/>
                <a:cs typeface="TT Norms Bold"/>
                <a:sym typeface="TT Norms Bold"/>
              </a:rPr>
              <a:t> </a:t>
            </a:r>
            <a:r>
              <a:rPr lang="en-US" sz="2022" b="1" dirty="0">
                <a:solidFill>
                  <a:srgbClr val="FFFFFF"/>
                </a:solidFill>
                <a:latin typeface="TT Norms Bold"/>
                <a:ea typeface="TT Norms Bold"/>
                <a:cs typeface="TT Norms Bold"/>
                <a:sym typeface="TT Norms Bold"/>
              </a:rPr>
              <a:t>sh</a:t>
            </a:r>
            <a:r>
              <a:rPr lang="en-US" sz="2022" b="1" u="none" dirty="0">
                <a:solidFill>
                  <a:srgbClr val="FFFFFF"/>
                </a:solidFill>
                <a:latin typeface="TT Norms Bold"/>
                <a:ea typeface="TT Norms Bold"/>
                <a:cs typeface="TT Norms Bold"/>
                <a:sym typeface="TT Norms Bold"/>
              </a:rPr>
              <a:t>if</a:t>
            </a:r>
            <a:r>
              <a:rPr lang="en-US" sz="2022" b="1" dirty="0">
                <a:solidFill>
                  <a:srgbClr val="FFFFFF"/>
                </a:solidFill>
                <a:latin typeface="TT Norms Bold"/>
                <a:ea typeface="TT Norms Bold"/>
                <a:cs typeface="TT Norms Bold"/>
                <a:sym typeface="TT Norms Bold"/>
              </a:rPr>
              <a:t>ting</a:t>
            </a:r>
            <a:r>
              <a:rPr lang="en-US" sz="2022" b="1" u="none" dirty="0">
                <a:solidFill>
                  <a:srgbClr val="FFFFFF"/>
                </a:solidFill>
                <a:latin typeface="TT Norms Bold"/>
                <a:ea typeface="TT Norms Bold"/>
                <a:cs typeface="TT Norms Bold"/>
                <a:sym typeface="TT Norms Bold"/>
              </a:rPr>
              <a:t> </a:t>
            </a:r>
            <a:r>
              <a:rPr lang="en-US" sz="2022" b="1" dirty="0">
                <a:solidFill>
                  <a:srgbClr val="FFFFFF"/>
                </a:solidFill>
                <a:latin typeface="TT Norms Bold"/>
                <a:ea typeface="TT Norms Bold"/>
                <a:cs typeface="TT Norms Bold"/>
                <a:sym typeface="TT Norms Bold"/>
              </a:rPr>
              <a:t>a</a:t>
            </a:r>
            <a:r>
              <a:rPr lang="en-US" sz="2022" b="1" u="none" dirty="0">
                <a:solidFill>
                  <a:srgbClr val="FFFFFF"/>
                </a:solidFill>
                <a:latin typeface="TT Norms Bold"/>
                <a:ea typeface="TT Norms Bold"/>
                <a:cs typeface="TT Norms Bold"/>
                <a:sym typeface="TT Norms Bold"/>
              </a:rPr>
              <a:t>wa</a:t>
            </a:r>
            <a:r>
              <a:rPr lang="en-US" sz="2022" b="1" dirty="0">
                <a:solidFill>
                  <a:srgbClr val="FFFFFF"/>
                </a:solidFill>
                <a:latin typeface="TT Norms Bold"/>
                <a:ea typeface="TT Norms Bold"/>
                <a:cs typeface="TT Norms Bold"/>
                <a:sym typeface="TT Norms Bold"/>
              </a:rPr>
              <a:t>y</a:t>
            </a:r>
            <a:r>
              <a:rPr lang="en-US" sz="2022" b="1" u="none" dirty="0">
                <a:solidFill>
                  <a:srgbClr val="FFFFFF"/>
                </a:solidFill>
                <a:latin typeface="TT Norms Bold"/>
                <a:ea typeface="TT Norms Bold"/>
                <a:cs typeface="TT Norms Bold"/>
                <a:sym typeface="TT Norms Bold"/>
              </a:rPr>
              <a:t> fr</a:t>
            </a:r>
            <a:r>
              <a:rPr lang="en-US" sz="2022" b="1" dirty="0">
                <a:solidFill>
                  <a:srgbClr val="FFFFFF"/>
                </a:solidFill>
                <a:latin typeface="TT Norms Bold"/>
                <a:ea typeface="TT Norms Bold"/>
                <a:cs typeface="TT Norms Bold"/>
                <a:sym typeface="TT Norms Bold"/>
              </a:rPr>
              <a:t>om</a:t>
            </a:r>
            <a:r>
              <a:rPr lang="en-US" sz="2022" b="1" u="none" dirty="0">
                <a:solidFill>
                  <a:srgbClr val="FFFFFF"/>
                </a:solidFill>
                <a:latin typeface="TT Norms Bold"/>
                <a:ea typeface="TT Norms Bold"/>
                <a:cs typeface="TT Norms Bold"/>
                <a:sym typeface="TT Norms Bold"/>
              </a:rPr>
              <a:t> </a:t>
            </a:r>
            <a:r>
              <a:rPr lang="en-US" sz="2022" b="1" dirty="0">
                <a:solidFill>
                  <a:srgbClr val="FFFFFF"/>
                </a:solidFill>
                <a:latin typeface="TT Norms Bold"/>
                <a:ea typeface="TT Norms Bold"/>
                <a:cs typeface="TT Norms Bold"/>
                <a:sym typeface="TT Norms Bold"/>
              </a:rPr>
              <a:t>ca</a:t>
            </a:r>
            <a:r>
              <a:rPr lang="en-US" sz="2022" b="1" u="none" dirty="0">
                <a:solidFill>
                  <a:srgbClr val="FFFFFF"/>
                </a:solidFill>
                <a:latin typeface="TT Norms Bold"/>
                <a:ea typeface="TT Norms Bold"/>
                <a:cs typeface="TT Norms Bold"/>
                <a:sym typeface="TT Norms Bold"/>
              </a:rPr>
              <a:t>r</a:t>
            </a:r>
            <a:r>
              <a:rPr lang="en-US" sz="2022" b="1" dirty="0">
                <a:solidFill>
                  <a:srgbClr val="FFFFFF"/>
                </a:solidFill>
                <a:latin typeface="TT Norms Bold"/>
                <a:ea typeface="TT Norms Bold"/>
                <a:cs typeface="TT Norms Bold"/>
                <a:sym typeface="TT Norms Bold"/>
              </a:rPr>
              <a:t>s</a:t>
            </a:r>
            <a:r>
              <a:rPr lang="en-US" sz="2022" b="1" u="none" dirty="0">
                <a:solidFill>
                  <a:srgbClr val="FFFFFF"/>
                </a:solidFill>
                <a:latin typeface="TT Norms Bold"/>
                <a:ea typeface="TT Norms Bold"/>
                <a:cs typeface="TT Norms Bold"/>
                <a:sym typeface="TT Norms Bold"/>
              </a:rPr>
              <a:t> to</a:t>
            </a:r>
            <a:r>
              <a:rPr lang="en-US" sz="2022" b="1" dirty="0">
                <a:solidFill>
                  <a:srgbClr val="FFFFFF"/>
                </a:solidFill>
                <a:latin typeface="TT Norms Bold"/>
                <a:ea typeface="TT Norms Bold"/>
                <a:cs typeface="TT Norms Bold"/>
                <a:sym typeface="TT Norms Bold"/>
              </a:rPr>
              <a:t>w</a:t>
            </a:r>
            <a:r>
              <a:rPr lang="en-US" sz="2022" b="1" u="none" dirty="0">
                <a:solidFill>
                  <a:srgbClr val="FFFFFF"/>
                </a:solidFill>
                <a:latin typeface="TT Norms Bold"/>
                <a:ea typeface="TT Norms Bold"/>
                <a:cs typeface="TT Norms Bold"/>
                <a:sym typeface="TT Norms Bold"/>
              </a:rPr>
              <a:t>ar</a:t>
            </a:r>
            <a:r>
              <a:rPr lang="en-US" sz="2022" b="1" dirty="0">
                <a:solidFill>
                  <a:srgbClr val="FFFFFF"/>
                </a:solidFill>
                <a:latin typeface="TT Norms Bold"/>
                <a:ea typeface="TT Norms Bold"/>
                <a:cs typeface="TT Norms Bold"/>
                <a:sym typeface="TT Norms Bold"/>
              </a:rPr>
              <a:t>d</a:t>
            </a:r>
            <a:r>
              <a:rPr lang="en-US" sz="2022" b="1" u="none" dirty="0">
                <a:solidFill>
                  <a:srgbClr val="FFFFFF"/>
                </a:solidFill>
                <a:latin typeface="TT Norms Bold"/>
                <a:ea typeface="TT Norms Bold"/>
                <a:cs typeface="TT Norms Bold"/>
                <a:sym typeface="TT Norms Bold"/>
              </a:rPr>
              <a:t> </a:t>
            </a:r>
            <a:r>
              <a:rPr lang="en-US" sz="2022" b="1" dirty="0">
                <a:solidFill>
                  <a:srgbClr val="FFFFFF"/>
                </a:solidFill>
                <a:latin typeface="TT Norms Bold"/>
                <a:ea typeface="TT Norms Bold"/>
                <a:cs typeface="TT Norms Bold"/>
                <a:sym typeface="TT Norms Bold"/>
              </a:rPr>
              <a:t>wa</a:t>
            </a:r>
            <a:r>
              <a:rPr lang="en-US" sz="2022" b="1" u="none" dirty="0">
                <a:solidFill>
                  <a:srgbClr val="FFFFFF"/>
                </a:solidFill>
                <a:latin typeface="TT Norms Bold"/>
                <a:ea typeface="TT Norms Bold"/>
                <a:cs typeface="TT Norms Bold"/>
                <a:sym typeface="TT Norms Bold"/>
              </a:rPr>
              <a:t>l</a:t>
            </a:r>
            <a:r>
              <a:rPr lang="en-US" sz="2022" b="1" dirty="0">
                <a:solidFill>
                  <a:srgbClr val="FFFFFF"/>
                </a:solidFill>
                <a:latin typeface="TT Norms Bold"/>
                <a:ea typeface="TT Norms Bold"/>
                <a:cs typeface="TT Norms Bold"/>
                <a:sym typeface="TT Norms Bold"/>
              </a:rPr>
              <a:t>k</a:t>
            </a:r>
            <a:r>
              <a:rPr lang="en-US" sz="2022" b="1" u="none" dirty="0">
                <a:solidFill>
                  <a:srgbClr val="FFFFFF"/>
                </a:solidFill>
                <a:latin typeface="TT Norms Bold"/>
                <a:ea typeface="TT Norms Bold"/>
                <a:cs typeface="TT Norms Bold"/>
                <a:sym typeface="TT Norms Bold"/>
              </a:rPr>
              <a:t>in</a:t>
            </a:r>
            <a:r>
              <a:rPr lang="en-US" sz="2022" b="1" dirty="0">
                <a:solidFill>
                  <a:srgbClr val="FFFFFF"/>
                </a:solidFill>
                <a:latin typeface="TT Norms Bold"/>
                <a:ea typeface="TT Norms Bold"/>
                <a:cs typeface="TT Norms Bold"/>
                <a:sym typeface="TT Norms Bold"/>
              </a:rPr>
              <a:t>g</a:t>
            </a:r>
            <a:r>
              <a:rPr lang="en-US" sz="2022" b="1" u="none" dirty="0">
                <a:solidFill>
                  <a:srgbClr val="FFFFFF"/>
                </a:solidFill>
                <a:latin typeface="TT Norms Bold"/>
                <a:ea typeface="TT Norms Bold"/>
                <a:cs typeface="TT Norms Bold"/>
                <a:sym typeface="TT Norms Bold"/>
              </a:rPr>
              <a:t> </a:t>
            </a:r>
            <a:r>
              <a:rPr lang="en-US" sz="2022" b="1" dirty="0">
                <a:solidFill>
                  <a:srgbClr val="FFFFFF"/>
                </a:solidFill>
                <a:latin typeface="TT Norms Bold"/>
                <a:ea typeface="TT Norms Bold"/>
                <a:cs typeface="TT Norms Bold"/>
                <a:sym typeface="TT Norms Bold"/>
              </a:rPr>
              <a:t>or bik</a:t>
            </a:r>
            <a:r>
              <a:rPr lang="en-US" sz="2022" b="1" u="none" dirty="0">
                <a:solidFill>
                  <a:srgbClr val="FFFFFF"/>
                </a:solidFill>
                <a:latin typeface="TT Norms Bold"/>
                <a:ea typeface="TT Norms Bold"/>
                <a:cs typeface="TT Norms Bold"/>
                <a:sym typeface="TT Norms Bold"/>
              </a:rPr>
              <a:t>ing is </a:t>
            </a:r>
            <a:r>
              <a:rPr lang="en-US" sz="2022" b="1" dirty="0">
                <a:solidFill>
                  <a:srgbClr val="FFFFFF"/>
                </a:solidFill>
                <a:latin typeface="TT Norms Bold"/>
                <a:ea typeface="TT Norms Bold"/>
                <a:cs typeface="TT Norms Bold"/>
                <a:sym typeface="TT Norms Bold"/>
              </a:rPr>
              <a:t>cr</a:t>
            </a:r>
            <a:r>
              <a:rPr lang="en-US" sz="2022" b="1" u="none" dirty="0">
                <a:solidFill>
                  <a:srgbClr val="FFFFFF"/>
                </a:solidFill>
                <a:latin typeface="TT Norms Bold"/>
                <a:ea typeface="TT Norms Bold"/>
                <a:cs typeface="TT Norms Bold"/>
                <a:sym typeface="TT Norms Bold"/>
              </a:rPr>
              <a:t>it</a:t>
            </a:r>
            <a:r>
              <a:rPr lang="en-US" sz="2022" b="1" dirty="0">
                <a:solidFill>
                  <a:srgbClr val="FFFFFF"/>
                </a:solidFill>
                <a:latin typeface="TT Norms Bold"/>
                <a:ea typeface="TT Norms Bold"/>
                <a:cs typeface="TT Norms Bold"/>
                <a:sym typeface="TT Norms Bold"/>
              </a:rPr>
              <a:t>ic</a:t>
            </a:r>
            <a:r>
              <a:rPr lang="en-US" sz="2022" b="1" u="none" dirty="0">
                <a:solidFill>
                  <a:srgbClr val="FFFFFF"/>
                </a:solidFill>
                <a:latin typeface="TT Norms Bold"/>
                <a:ea typeface="TT Norms Bold"/>
                <a:cs typeface="TT Norms Bold"/>
                <a:sym typeface="TT Norms Bold"/>
              </a:rPr>
              <a:t>a</a:t>
            </a:r>
            <a:r>
              <a:rPr lang="en-US" sz="2022" b="1" dirty="0">
                <a:solidFill>
                  <a:srgbClr val="FFFFFF"/>
                </a:solidFill>
                <a:latin typeface="TT Norms Bold"/>
                <a:ea typeface="TT Norms Bold"/>
                <a:cs typeface="TT Norms Bold"/>
                <a:sym typeface="TT Norms Bold"/>
              </a:rPr>
              <a:t>l</a:t>
            </a:r>
            <a:r>
              <a:rPr lang="en-US" sz="2022" b="1" u="none" dirty="0">
                <a:solidFill>
                  <a:srgbClr val="FFFFFF"/>
                </a:solidFill>
                <a:latin typeface="TT Norms Bold"/>
                <a:ea typeface="TT Norms Bold"/>
                <a:cs typeface="TT Norms Bold"/>
                <a:sym typeface="TT Norms Bold"/>
              </a:rPr>
              <a:t> </a:t>
            </a:r>
            <a:r>
              <a:rPr lang="en-US" sz="2022" b="1" dirty="0">
                <a:solidFill>
                  <a:srgbClr val="FFFFFF"/>
                </a:solidFill>
                <a:latin typeface="TT Norms Bold"/>
                <a:ea typeface="TT Norms Bold"/>
                <a:cs typeface="TT Norms Bold"/>
                <a:sym typeface="TT Norms Bold"/>
              </a:rPr>
              <a:t>fo</a:t>
            </a:r>
            <a:r>
              <a:rPr lang="en-US" sz="2022" b="1" u="none" dirty="0">
                <a:solidFill>
                  <a:srgbClr val="FFFFFF"/>
                </a:solidFill>
                <a:latin typeface="TT Norms Bold"/>
                <a:ea typeface="TT Norms Bold"/>
                <a:cs typeface="TT Norms Bold"/>
                <a:sym typeface="TT Norms Bold"/>
              </a:rPr>
              <a:t>r </a:t>
            </a:r>
            <a:r>
              <a:rPr lang="en-US" sz="2022" b="1" dirty="0">
                <a:solidFill>
                  <a:srgbClr val="FFFFFF"/>
                </a:solidFill>
                <a:latin typeface="TT Norms Bold"/>
                <a:ea typeface="TT Norms Bold"/>
                <a:cs typeface="TT Norms Bold"/>
                <a:sym typeface="TT Norms Bold"/>
              </a:rPr>
              <a:t>a</a:t>
            </a:r>
            <a:r>
              <a:rPr lang="en-US" sz="2022" b="1" u="none" dirty="0">
                <a:solidFill>
                  <a:srgbClr val="FFFFFF"/>
                </a:solidFill>
                <a:latin typeface="TT Norms Bold"/>
                <a:ea typeface="TT Norms Bold"/>
                <a:cs typeface="TT Norms Bold"/>
                <a:sym typeface="TT Norms Bold"/>
              </a:rPr>
              <a:t> </a:t>
            </a:r>
            <a:r>
              <a:rPr lang="en-US" sz="2022" b="1" dirty="0">
                <a:solidFill>
                  <a:srgbClr val="FFFFFF"/>
                </a:solidFill>
                <a:latin typeface="TT Norms Bold"/>
                <a:ea typeface="TT Norms Bold"/>
                <a:cs typeface="TT Norms Bold"/>
                <a:sym typeface="TT Norms Bold"/>
              </a:rPr>
              <a:t>sus</a:t>
            </a:r>
            <a:r>
              <a:rPr lang="en-US" sz="2022" b="1" u="none" dirty="0">
                <a:solidFill>
                  <a:srgbClr val="FFFFFF"/>
                </a:solidFill>
                <a:latin typeface="TT Norms Bold"/>
                <a:ea typeface="TT Norms Bold"/>
                <a:cs typeface="TT Norms Bold"/>
                <a:sym typeface="TT Norms Bold"/>
              </a:rPr>
              <a:t>ta</a:t>
            </a:r>
            <a:r>
              <a:rPr lang="en-US" sz="2022" b="1" dirty="0">
                <a:solidFill>
                  <a:srgbClr val="FFFFFF"/>
                </a:solidFill>
                <a:latin typeface="TT Norms Bold"/>
                <a:ea typeface="TT Norms Bold"/>
                <a:cs typeface="TT Norms Bold"/>
                <a:sym typeface="TT Norms Bold"/>
              </a:rPr>
              <a:t>i</a:t>
            </a:r>
            <a:r>
              <a:rPr lang="en-US" sz="2022" b="1" u="none" dirty="0">
                <a:solidFill>
                  <a:srgbClr val="FFFFFF"/>
                </a:solidFill>
                <a:latin typeface="TT Norms Bold"/>
                <a:ea typeface="TT Norms Bold"/>
                <a:cs typeface="TT Norms Bold"/>
                <a:sym typeface="TT Norms Bold"/>
              </a:rPr>
              <a:t>na</a:t>
            </a:r>
            <a:r>
              <a:rPr lang="en-US" sz="2022" b="1" dirty="0">
                <a:solidFill>
                  <a:srgbClr val="FFFFFF"/>
                </a:solidFill>
                <a:latin typeface="TT Norms Bold"/>
                <a:ea typeface="TT Norms Bold"/>
                <a:cs typeface="TT Norms Bold"/>
                <a:sym typeface="TT Norms Bold"/>
              </a:rPr>
              <a:t>ble</a:t>
            </a:r>
            <a:r>
              <a:rPr lang="en-US" sz="2022" b="1" u="none" dirty="0">
                <a:solidFill>
                  <a:srgbClr val="FFFFFF"/>
                </a:solidFill>
                <a:latin typeface="TT Norms Bold"/>
                <a:ea typeface="TT Norms Bold"/>
                <a:cs typeface="TT Norms Bold"/>
                <a:sym typeface="TT Norms Bold"/>
              </a:rPr>
              <a:t> </a:t>
            </a:r>
            <a:r>
              <a:rPr lang="en-US" sz="2022" b="1" dirty="0">
                <a:solidFill>
                  <a:srgbClr val="FFFFFF"/>
                </a:solidFill>
                <a:latin typeface="TT Norms Bold"/>
                <a:ea typeface="TT Norms Bold"/>
                <a:cs typeface="TT Norms Bold"/>
                <a:sym typeface="TT Norms Bold"/>
              </a:rPr>
              <a:t>fu</a:t>
            </a:r>
            <a:r>
              <a:rPr lang="en-US" sz="2022" b="1" u="none" dirty="0">
                <a:solidFill>
                  <a:srgbClr val="FFFFFF"/>
                </a:solidFill>
                <a:latin typeface="TT Norms Bold"/>
                <a:ea typeface="TT Norms Bold"/>
                <a:cs typeface="TT Norms Bold"/>
                <a:sym typeface="TT Norms Bold"/>
              </a:rPr>
              <a:t>t</a:t>
            </a:r>
            <a:r>
              <a:rPr lang="en-US" sz="2022" b="1" dirty="0">
                <a:solidFill>
                  <a:srgbClr val="FFFFFF"/>
                </a:solidFill>
                <a:latin typeface="TT Norms Bold"/>
                <a:ea typeface="TT Norms Bold"/>
                <a:cs typeface="TT Norms Bold"/>
                <a:sym typeface="TT Norms Bold"/>
              </a:rPr>
              <a:t>u</a:t>
            </a:r>
            <a:r>
              <a:rPr lang="en-US" sz="2022" b="1" u="none" dirty="0">
                <a:solidFill>
                  <a:srgbClr val="FFFFFF"/>
                </a:solidFill>
                <a:latin typeface="TT Norms Bold"/>
                <a:ea typeface="TT Norms Bold"/>
                <a:cs typeface="TT Norms Bold"/>
                <a:sym typeface="TT Norms Bold"/>
              </a:rPr>
              <a:t>re</a:t>
            </a:r>
            <a:r>
              <a:rPr lang="en-US" sz="2022" b="1" dirty="0">
                <a:solidFill>
                  <a:srgbClr val="FFFFFF"/>
                </a:solidFill>
                <a:latin typeface="TT Norms Bold"/>
                <a:ea typeface="TT Norms Bold"/>
                <a:cs typeface="TT Norms Bold"/>
                <a:sym typeface="TT Norms Bold"/>
              </a:rPr>
              <a:t>,</a:t>
            </a:r>
            <a:r>
              <a:rPr lang="en-US" sz="2022" b="1" u="none" dirty="0">
                <a:solidFill>
                  <a:srgbClr val="FFFFFF"/>
                </a:solidFill>
                <a:latin typeface="TT Norms Bold"/>
                <a:ea typeface="TT Norms Bold"/>
                <a:cs typeface="TT Norms Bold"/>
                <a:sym typeface="TT Norms Bold"/>
              </a:rPr>
              <a:t> </a:t>
            </a:r>
            <a:r>
              <a:rPr lang="en-US" sz="2022" b="1" dirty="0">
                <a:solidFill>
                  <a:srgbClr val="FFFFFF"/>
                </a:solidFill>
                <a:latin typeface="TT Norms Bold"/>
                <a:ea typeface="TT Norms Bold"/>
                <a:cs typeface="TT Norms Bold"/>
                <a:sym typeface="TT Norms Bold"/>
              </a:rPr>
              <a:t>y</a:t>
            </a:r>
            <a:r>
              <a:rPr lang="en-US" sz="2022" b="1" u="none" dirty="0">
                <a:solidFill>
                  <a:srgbClr val="FFFFFF"/>
                </a:solidFill>
                <a:latin typeface="TT Norms Bold"/>
                <a:ea typeface="TT Norms Bold"/>
                <a:cs typeface="TT Norms Bold"/>
                <a:sym typeface="TT Norms Bold"/>
              </a:rPr>
              <a:t>e</a:t>
            </a:r>
            <a:r>
              <a:rPr lang="en-US" sz="2022" b="1" dirty="0">
                <a:solidFill>
                  <a:srgbClr val="FFFFFF"/>
                </a:solidFill>
                <a:latin typeface="TT Norms Bold"/>
                <a:ea typeface="TT Norms Bold"/>
                <a:cs typeface="TT Norms Bold"/>
                <a:sym typeface="TT Norms Bold"/>
              </a:rPr>
              <a:t>t onl</a:t>
            </a:r>
            <a:r>
              <a:rPr lang="en-US" sz="2022" b="1" u="none" dirty="0">
                <a:solidFill>
                  <a:srgbClr val="FFFFFF"/>
                </a:solidFill>
                <a:latin typeface="TT Norms Bold"/>
                <a:ea typeface="TT Norms Bold"/>
                <a:cs typeface="TT Norms Bold"/>
                <a:sym typeface="TT Norms Bold"/>
              </a:rPr>
              <a:t>y</a:t>
            </a:r>
            <a:r>
              <a:rPr lang="en-US" sz="2022" b="1" dirty="0">
                <a:solidFill>
                  <a:srgbClr val="FFFFFF"/>
                </a:solidFill>
                <a:latin typeface="TT Norms Bold"/>
                <a:ea typeface="TT Norms Bold"/>
                <a:cs typeface="TT Norms Bold"/>
                <a:sym typeface="TT Norms Bold"/>
              </a:rPr>
              <a:t> 5</a:t>
            </a:r>
            <a:r>
              <a:rPr lang="en-US" sz="2022" b="1" u="none" dirty="0">
                <a:solidFill>
                  <a:srgbClr val="FFFFFF"/>
                </a:solidFill>
                <a:latin typeface="TT Norms Bold"/>
                <a:ea typeface="TT Norms Bold"/>
                <a:cs typeface="TT Norms Bold"/>
                <a:sym typeface="TT Norms Bold"/>
              </a:rPr>
              <a:t> of the </a:t>
            </a:r>
            <a:r>
              <a:rPr lang="en-US" sz="2022" b="1" dirty="0">
                <a:solidFill>
                  <a:srgbClr val="FFFFFF"/>
                </a:solidFill>
                <a:latin typeface="TT Norms Bold"/>
                <a:ea typeface="TT Norms Bold"/>
                <a:cs typeface="TT Norms Bold"/>
                <a:sym typeface="TT Norms Bold"/>
              </a:rPr>
              <a:t>wo</a:t>
            </a:r>
            <a:r>
              <a:rPr lang="en-US" sz="2022" b="1" u="none" dirty="0">
                <a:solidFill>
                  <a:srgbClr val="FFFFFF"/>
                </a:solidFill>
                <a:latin typeface="TT Norms Bold"/>
                <a:ea typeface="TT Norms Bold"/>
                <a:cs typeface="TT Norms Bold"/>
                <a:sym typeface="TT Norms Bold"/>
              </a:rPr>
              <a:t>rld</a:t>
            </a:r>
            <a:r>
              <a:rPr lang="en-US" sz="2022" b="1" dirty="0">
                <a:solidFill>
                  <a:srgbClr val="FFFFFF"/>
                </a:solidFill>
                <a:latin typeface="TT Norms Bold"/>
                <a:ea typeface="TT Norms Bold"/>
                <a:cs typeface="TT Norms Bold"/>
                <a:sym typeface="TT Norms Bold"/>
              </a:rPr>
              <a:t>’s</a:t>
            </a:r>
            <a:r>
              <a:rPr lang="en-US" sz="2022" b="1" u="none" dirty="0">
                <a:solidFill>
                  <a:srgbClr val="FFFFFF"/>
                </a:solidFill>
                <a:latin typeface="TT Norms Bold"/>
                <a:ea typeface="TT Norms Bold"/>
                <a:cs typeface="TT Norms Bold"/>
                <a:sym typeface="TT Norms Bold"/>
              </a:rPr>
              <a:t> </a:t>
            </a:r>
            <a:r>
              <a:rPr lang="en-US" sz="2022" b="1" dirty="0">
                <a:solidFill>
                  <a:srgbClr val="FFFFFF"/>
                </a:solidFill>
                <a:latin typeface="TT Norms Bold"/>
                <a:ea typeface="TT Norms Bold"/>
                <a:cs typeface="TT Norms Bold"/>
                <a:sym typeface="TT Norms Bold"/>
              </a:rPr>
              <a:t>20 high</a:t>
            </a:r>
            <a:r>
              <a:rPr lang="en-US" sz="2022" b="1" u="none" dirty="0">
                <a:solidFill>
                  <a:srgbClr val="FFFFFF"/>
                </a:solidFill>
                <a:latin typeface="TT Norms Bold"/>
                <a:ea typeface="TT Norms Bold"/>
                <a:cs typeface="TT Norms Bold"/>
                <a:sym typeface="TT Norms Bold"/>
              </a:rPr>
              <a:t>e</a:t>
            </a:r>
            <a:r>
              <a:rPr lang="en-US" sz="2022" b="1" dirty="0">
                <a:solidFill>
                  <a:srgbClr val="FFFFFF"/>
                </a:solidFill>
                <a:latin typeface="TT Norms Bold"/>
                <a:ea typeface="TT Norms Bold"/>
                <a:cs typeface="TT Norms Bold"/>
                <a:sym typeface="TT Norms Bold"/>
              </a:rPr>
              <a:t>s</a:t>
            </a:r>
            <a:r>
              <a:rPr lang="en-US" sz="2022" b="1" u="none" dirty="0">
                <a:solidFill>
                  <a:srgbClr val="FFFFFF"/>
                </a:solidFill>
                <a:latin typeface="TT Norms Bold"/>
                <a:ea typeface="TT Norms Bold"/>
                <a:cs typeface="TT Norms Bold"/>
                <a:sym typeface="TT Norms Bold"/>
              </a:rPr>
              <a:t>t e</a:t>
            </a:r>
            <a:r>
              <a:rPr lang="en-US" sz="2022" b="1" dirty="0">
                <a:solidFill>
                  <a:srgbClr val="FFFFFF"/>
                </a:solidFill>
                <a:latin typeface="TT Norms Bold"/>
                <a:ea typeface="TT Norms Bold"/>
                <a:cs typeface="TT Norms Bold"/>
                <a:sym typeface="TT Norms Bold"/>
              </a:rPr>
              <a:t>mitt</a:t>
            </a:r>
            <a:r>
              <a:rPr lang="en-US" sz="2022" b="1" u="none" dirty="0">
                <a:solidFill>
                  <a:srgbClr val="FFFFFF"/>
                </a:solidFill>
                <a:latin typeface="TT Norms Bold"/>
                <a:ea typeface="TT Norms Bold"/>
                <a:cs typeface="TT Norms Bold"/>
                <a:sym typeface="TT Norms Bold"/>
              </a:rPr>
              <a:t>er</a:t>
            </a:r>
            <a:r>
              <a:rPr lang="en-US" sz="2022" b="1" dirty="0">
                <a:solidFill>
                  <a:srgbClr val="FFFFFF"/>
                </a:solidFill>
                <a:latin typeface="TT Norms Bold"/>
                <a:ea typeface="TT Norms Bold"/>
                <a:cs typeface="TT Norms Bold"/>
                <a:sym typeface="TT Norms Bold"/>
              </a:rPr>
              <a:t>s are us</a:t>
            </a:r>
            <a:r>
              <a:rPr lang="en-US" sz="2022" b="1" u="none" dirty="0">
                <a:solidFill>
                  <a:srgbClr val="FFFFFF"/>
                </a:solidFill>
                <a:latin typeface="TT Norms Bold"/>
                <a:ea typeface="TT Norms Bold"/>
                <a:cs typeface="TT Norms Bold"/>
                <a:sym typeface="TT Norms Bold"/>
              </a:rPr>
              <a:t>ing t</a:t>
            </a:r>
            <a:r>
              <a:rPr lang="en-US" sz="2022" b="1" dirty="0">
                <a:solidFill>
                  <a:srgbClr val="FFFFFF"/>
                </a:solidFill>
                <a:latin typeface="TT Norms Bold"/>
                <a:ea typeface="TT Norms Bold"/>
                <a:cs typeface="TT Norms Bold"/>
                <a:sym typeface="TT Norms Bold"/>
              </a:rPr>
              <a:t>heir N</a:t>
            </a:r>
            <a:r>
              <a:rPr lang="en-US" sz="2022" b="1" u="none" dirty="0">
                <a:solidFill>
                  <a:srgbClr val="FFFFFF"/>
                </a:solidFill>
                <a:latin typeface="TT Norms Bold"/>
                <a:ea typeface="TT Norms Bold"/>
                <a:cs typeface="TT Norms Bold"/>
                <a:sym typeface="TT Norms Bold"/>
              </a:rPr>
              <a:t>a</a:t>
            </a:r>
            <a:r>
              <a:rPr lang="en-US" sz="2022" b="1" dirty="0">
                <a:solidFill>
                  <a:srgbClr val="FFFFFF"/>
                </a:solidFill>
                <a:latin typeface="TT Norms Bold"/>
                <a:ea typeface="TT Norms Bold"/>
                <a:cs typeface="TT Norms Bold"/>
                <a:sym typeface="TT Norms Bold"/>
              </a:rPr>
              <a:t>t</a:t>
            </a:r>
            <a:r>
              <a:rPr lang="en-US" sz="2022" b="1" u="none" dirty="0">
                <a:solidFill>
                  <a:srgbClr val="FFFFFF"/>
                </a:solidFill>
                <a:latin typeface="TT Norms Bold"/>
                <a:ea typeface="TT Norms Bold"/>
                <a:cs typeface="TT Norms Bold"/>
                <a:sym typeface="TT Norms Bold"/>
              </a:rPr>
              <a:t>i</a:t>
            </a:r>
            <a:r>
              <a:rPr lang="en-US" sz="2022" b="1" dirty="0">
                <a:solidFill>
                  <a:srgbClr val="FFFFFF"/>
                </a:solidFill>
                <a:latin typeface="TT Norms Bold"/>
                <a:ea typeface="TT Norms Bold"/>
                <a:cs typeface="TT Norms Bold"/>
                <a:sym typeface="TT Norms Bold"/>
              </a:rPr>
              <a:t>o</a:t>
            </a:r>
            <a:r>
              <a:rPr lang="en-US" sz="2022" b="1" u="none" dirty="0">
                <a:solidFill>
                  <a:srgbClr val="FFFFFF"/>
                </a:solidFill>
                <a:latin typeface="TT Norms Bold"/>
                <a:ea typeface="TT Norms Bold"/>
                <a:cs typeface="TT Norms Bold"/>
                <a:sym typeface="TT Norms Bold"/>
              </a:rPr>
              <a:t>nal</a:t>
            </a:r>
            <a:r>
              <a:rPr lang="en-US" sz="2022" b="1" dirty="0">
                <a:solidFill>
                  <a:srgbClr val="FFFFFF"/>
                </a:solidFill>
                <a:latin typeface="TT Norms Bold"/>
                <a:ea typeface="TT Norms Bold"/>
                <a:cs typeface="TT Norms Bold"/>
                <a:sym typeface="TT Norms Bold"/>
              </a:rPr>
              <a:t>ly</a:t>
            </a:r>
            <a:r>
              <a:rPr lang="en-US" sz="2022" b="1" u="none" dirty="0">
                <a:solidFill>
                  <a:srgbClr val="FFFFFF"/>
                </a:solidFill>
                <a:latin typeface="TT Norms Bold"/>
                <a:ea typeface="TT Norms Bold"/>
                <a:cs typeface="TT Norms Bold"/>
                <a:sym typeface="TT Norms Bold"/>
              </a:rPr>
              <a:t> De</a:t>
            </a:r>
            <a:r>
              <a:rPr lang="en-US" sz="2022" b="1" dirty="0">
                <a:solidFill>
                  <a:srgbClr val="FFFFFF"/>
                </a:solidFill>
                <a:latin typeface="TT Norms Bold"/>
                <a:ea typeface="TT Norms Bold"/>
                <a:cs typeface="TT Norms Bold"/>
                <a:sym typeface="TT Norms Bold"/>
              </a:rPr>
              <a:t>t</a:t>
            </a:r>
            <a:r>
              <a:rPr lang="en-US" sz="2022" b="1" u="none" dirty="0">
                <a:solidFill>
                  <a:srgbClr val="FFFFFF"/>
                </a:solidFill>
                <a:latin typeface="TT Norms Bold"/>
                <a:ea typeface="TT Norms Bold"/>
                <a:cs typeface="TT Norms Bold"/>
                <a:sym typeface="TT Norms Bold"/>
              </a:rPr>
              <a:t>e</a:t>
            </a:r>
            <a:r>
              <a:rPr lang="en-US" sz="2022" b="1" dirty="0">
                <a:solidFill>
                  <a:srgbClr val="FFFFFF"/>
                </a:solidFill>
                <a:latin typeface="TT Norms Bold"/>
                <a:ea typeface="TT Norms Bold"/>
                <a:cs typeface="TT Norms Bold"/>
                <a:sym typeface="TT Norms Bold"/>
              </a:rPr>
              <a:t>r</a:t>
            </a:r>
            <a:r>
              <a:rPr lang="en-US" sz="2022" b="1" u="none" dirty="0">
                <a:solidFill>
                  <a:srgbClr val="FFFFFF"/>
                </a:solidFill>
                <a:latin typeface="TT Norms Bold"/>
                <a:ea typeface="TT Norms Bold"/>
                <a:cs typeface="TT Norms Bold"/>
                <a:sym typeface="TT Norms Bold"/>
              </a:rPr>
              <a:t>m</a:t>
            </a:r>
            <a:r>
              <a:rPr lang="en-US" sz="2022" b="1" dirty="0">
                <a:solidFill>
                  <a:srgbClr val="FFFFFF"/>
                </a:solidFill>
                <a:latin typeface="TT Norms Bold"/>
                <a:ea typeface="TT Norms Bold"/>
                <a:cs typeface="TT Norms Bold"/>
                <a:sym typeface="TT Norms Bold"/>
              </a:rPr>
              <a:t>i</a:t>
            </a:r>
            <a:r>
              <a:rPr lang="en-US" sz="2022" b="1" u="none" dirty="0">
                <a:solidFill>
                  <a:srgbClr val="FFFFFF"/>
                </a:solidFill>
                <a:latin typeface="TT Norms Bold"/>
                <a:ea typeface="TT Norms Bold"/>
                <a:cs typeface="TT Norms Bold"/>
                <a:sym typeface="TT Norms Bold"/>
              </a:rPr>
              <a:t>n</a:t>
            </a:r>
            <a:r>
              <a:rPr lang="en-US" sz="2022" b="1" dirty="0">
                <a:solidFill>
                  <a:srgbClr val="FFFFFF"/>
                </a:solidFill>
                <a:latin typeface="TT Norms Bold"/>
                <a:ea typeface="TT Norms Bold"/>
                <a:cs typeface="TT Norms Bold"/>
                <a:sym typeface="TT Norms Bold"/>
              </a:rPr>
              <a:t>ed</a:t>
            </a:r>
            <a:r>
              <a:rPr lang="en-US" sz="2022" b="1" u="none" dirty="0">
                <a:solidFill>
                  <a:srgbClr val="FFFFFF"/>
                </a:solidFill>
                <a:latin typeface="TT Norms Bold"/>
                <a:ea typeface="TT Norms Bold"/>
                <a:cs typeface="TT Norms Bold"/>
                <a:sym typeface="TT Norms Bold"/>
              </a:rPr>
              <a:t> C</a:t>
            </a:r>
            <a:r>
              <a:rPr lang="en-US" sz="2022" b="1" dirty="0">
                <a:solidFill>
                  <a:srgbClr val="FFFFFF"/>
                </a:solidFill>
                <a:latin typeface="TT Norms Bold"/>
                <a:ea typeface="TT Norms Bold"/>
                <a:cs typeface="TT Norms Bold"/>
                <a:sym typeface="TT Norms Bold"/>
              </a:rPr>
              <a:t>on</a:t>
            </a:r>
            <a:r>
              <a:rPr lang="en-US" sz="2022" b="1" u="none" dirty="0">
                <a:solidFill>
                  <a:srgbClr val="FFFFFF"/>
                </a:solidFill>
                <a:latin typeface="TT Norms Bold"/>
                <a:ea typeface="TT Norms Bold"/>
                <a:cs typeface="TT Norms Bold"/>
                <a:sym typeface="TT Norms Bold"/>
              </a:rPr>
              <a:t>tr</a:t>
            </a:r>
            <a:r>
              <a:rPr lang="en-US" sz="2022" b="1" dirty="0">
                <a:solidFill>
                  <a:srgbClr val="FFFFFF"/>
                </a:solidFill>
                <a:latin typeface="TT Norms Bold"/>
                <a:ea typeface="TT Norms Bold"/>
                <a:cs typeface="TT Norms Bold"/>
                <a:sym typeface="TT Norms Bold"/>
              </a:rPr>
              <a:t>ibu</a:t>
            </a:r>
            <a:r>
              <a:rPr lang="en-US" sz="2022" b="1" u="none" dirty="0">
                <a:solidFill>
                  <a:srgbClr val="FFFFFF"/>
                </a:solidFill>
                <a:latin typeface="TT Norms Bold"/>
                <a:ea typeface="TT Norms Bold"/>
                <a:cs typeface="TT Norms Bold"/>
                <a:sym typeface="TT Norms Bold"/>
              </a:rPr>
              <a:t>tions</a:t>
            </a:r>
            <a:r>
              <a:rPr lang="en-US" sz="2022" b="1" dirty="0">
                <a:solidFill>
                  <a:srgbClr val="FFFFFF"/>
                </a:solidFill>
                <a:latin typeface="TT Norms Bold"/>
                <a:ea typeface="TT Norms Bold"/>
                <a:cs typeface="TT Norms Bold"/>
                <a:sym typeface="TT Norms Bold"/>
              </a:rPr>
              <a:t> (NDCs) t</a:t>
            </a:r>
            <a:r>
              <a:rPr lang="en-US" sz="2022" b="1" u="none" dirty="0">
                <a:solidFill>
                  <a:srgbClr val="FFFFFF"/>
                </a:solidFill>
                <a:latin typeface="TT Norms Bold"/>
                <a:ea typeface="TT Norms Bold"/>
                <a:cs typeface="TT Norms Bold"/>
                <a:sym typeface="TT Norms Bold"/>
              </a:rPr>
              <a:t>o</a:t>
            </a:r>
            <a:r>
              <a:rPr lang="en-US" sz="2022" b="1" dirty="0">
                <a:solidFill>
                  <a:srgbClr val="FFFFFF"/>
                </a:solidFill>
                <a:latin typeface="TT Norms Bold"/>
                <a:ea typeface="TT Norms Bold"/>
                <a:cs typeface="TT Norms Bold"/>
                <a:sym typeface="TT Norms Bold"/>
              </a:rPr>
              <a:t> h</a:t>
            </a:r>
            <a:r>
              <a:rPr lang="en-US" sz="2022" b="1" u="none" dirty="0">
                <a:solidFill>
                  <a:srgbClr val="FFFFFF"/>
                </a:solidFill>
                <a:latin typeface="TT Norms Bold"/>
                <a:ea typeface="TT Norms Bold"/>
                <a:cs typeface="TT Norms Bold"/>
                <a:sym typeface="TT Norms Bold"/>
              </a:rPr>
              <a:t>el</a:t>
            </a:r>
            <a:r>
              <a:rPr lang="en-US" sz="2022" b="1" dirty="0">
                <a:solidFill>
                  <a:srgbClr val="FFFFFF"/>
                </a:solidFill>
                <a:latin typeface="TT Norms Bold"/>
                <a:ea typeface="TT Norms Bold"/>
                <a:cs typeface="TT Norms Bold"/>
                <a:sym typeface="TT Norms Bold"/>
              </a:rPr>
              <a:t>p </a:t>
            </a:r>
            <a:r>
              <a:rPr lang="en-US" sz="2022" b="1" u="none" dirty="0" err="1">
                <a:solidFill>
                  <a:srgbClr val="FFFFFF"/>
                </a:solidFill>
                <a:latin typeface="TT Norms Bold"/>
                <a:ea typeface="TT Norms Bold"/>
                <a:cs typeface="TT Norms Bold"/>
                <a:sym typeface="TT Norms Bold"/>
              </a:rPr>
              <a:t>cat</a:t>
            </a:r>
            <a:r>
              <a:rPr lang="en-US" sz="2022" b="1" dirty="0" err="1">
                <a:solidFill>
                  <a:srgbClr val="FFFFFF"/>
                </a:solidFill>
                <a:latin typeface="TT Norms Bold"/>
                <a:ea typeface="TT Norms Bold"/>
                <a:cs typeface="TT Norms Bold"/>
                <a:sym typeface="TT Norms Bold"/>
              </a:rPr>
              <a:t>alys</a:t>
            </a:r>
            <a:r>
              <a:rPr lang="en-US" sz="2022" b="1" u="none" dirty="0" err="1">
                <a:solidFill>
                  <a:srgbClr val="FFFFFF"/>
                </a:solidFill>
                <a:latin typeface="TT Norms Bold"/>
                <a:ea typeface="TT Norms Bold"/>
                <a:cs typeface="TT Norms Bold"/>
                <a:sym typeface="TT Norms Bold"/>
              </a:rPr>
              <a:t>e</a:t>
            </a:r>
            <a:r>
              <a:rPr lang="en-US" sz="2022" b="1" u="none" dirty="0">
                <a:solidFill>
                  <a:srgbClr val="FFFFFF"/>
                </a:solidFill>
                <a:latin typeface="TT Norms Bold"/>
                <a:ea typeface="TT Norms Bold"/>
                <a:cs typeface="TT Norms Bold"/>
                <a:sym typeface="TT Norms Bold"/>
              </a:rPr>
              <a:t> th</a:t>
            </a:r>
            <a:r>
              <a:rPr lang="en-US" sz="2022" b="1" dirty="0">
                <a:solidFill>
                  <a:srgbClr val="FFFFFF"/>
                </a:solidFill>
                <a:latin typeface="TT Norms Bold"/>
                <a:ea typeface="TT Norms Bold"/>
                <a:cs typeface="TT Norms Bold"/>
                <a:sym typeface="TT Norms Bold"/>
              </a:rPr>
              <a:t>is</a:t>
            </a:r>
            <a:r>
              <a:rPr lang="en-US" sz="2022" b="1" u="none" dirty="0">
                <a:solidFill>
                  <a:srgbClr val="FFFFFF"/>
                </a:solidFill>
                <a:latin typeface="TT Norms Bold"/>
                <a:ea typeface="TT Norms Bold"/>
                <a:cs typeface="TT Norms Bold"/>
                <a:sym typeface="TT Norms Bold"/>
              </a:rPr>
              <a:t> s</a:t>
            </a:r>
            <a:r>
              <a:rPr lang="en-US" sz="2022" b="1" dirty="0">
                <a:solidFill>
                  <a:srgbClr val="FFFFFF"/>
                </a:solidFill>
                <a:latin typeface="TT Norms Bold"/>
                <a:ea typeface="TT Norms Bold"/>
                <a:cs typeface="TT Norms Bold"/>
                <a:sym typeface="TT Norms Bold"/>
              </a:rPr>
              <a:t>h</a:t>
            </a:r>
            <a:r>
              <a:rPr lang="en-US" sz="2022" b="1" u="none" dirty="0">
                <a:solidFill>
                  <a:srgbClr val="FFFFFF"/>
                </a:solidFill>
                <a:latin typeface="TT Norms Bold"/>
                <a:ea typeface="TT Norms Bold"/>
                <a:cs typeface="TT Norms Bold"/>
                <a:sym typeface="TT Norms Bold"/>
              </a:rPr>
              <a:t>i</a:t>
            </a:r>
            <a:r>
              <a:rPr lang="en-US" sz="2022" b="1" dirty="0">
                <a:solidFill>
                  <a:srgbClr val="FFFFFF"/>
                </a:solidFill>
                <a:latin typeface="TT Norms Bold"/>
                <a:ea typeface="TT Norms Bold"/>
                <a:cs typeface="TT Norms Bold"/>
                <a:sym typeface="TT Norms Bold"/>
              </a:rPr>
              <a:t>f</a:t>
            </a:r>
            <a:r>
              <a:rPr lang="en-US" sz="2022" b="1" u="none" dirty="0">
                <a:solidFill>
                  <a:srgbClr val="FFFFFF"/>
                </a:solidFill>
                <a:latin typeface="TT Norms Bold"/>
                <a:ea typeface="TT Norms Bold"/>
                <a:cs typeface="TT Norms Bold"/>
                <a:sym typeface="TT Norms Bold"/>
              </a:rPr>
              <a:t>t</a:t>
            </a:r>
            <a:r>
              <a:rPr lang="en-US" sz="2022" b="1" dirty="0">
                <a:solidFill>
                  <a:srgbClr val="FFFFFF"/>
                </a:solidFill>
                <a:latin typeface="TT Norms Bold"/>
                <a:ea typeface="TT Norms Bold"/>
                <a:cs typeface="TT Norms Bold"/>
                <a:sym typeface="TT Norms Bold"/>
              </a:rPr>
              <a:t>. T</a:t>
            </a:r>
            <a:r>
              <a:rPr lang="en-US" sz="2022" b="1" u="none" dirty="0">
                <a:solidFill>
                  <a:srgbClr val="FFFFFF"/>
                </a:solidFill>
                <a:latin typeface="TT Norms Bold"/>
                <a:ea typeface="TT Norms Bold"/>
                <a:cs typeface="TT Norms Bold"/>
                <a:sym typeface="TT Norms Bold"/>
              </a:rPr>
              <a:t>h</a:t>
            </a:r>
            <a:r>
              <a:rPr lang="en-US" sz="2022" b="1" dirty="0">
                <a:solidFill>
                  <a:srgbClr val="FFFFFF"/>
                </a:solidFill>
                <a:latin typeface="TT Norms Bold"/>
                <a:ea typeface="TT Norms Bold"/>
                <a:cs typeface="TT Norms Bold"/>
                <a:sym typeface="TT Norms Bold"/>
              </a:rPr>
              <a:t>is</a:t>
            </a:r>
            <a:r>
              <a:rPr lang="en-US" sz="2022" b="1" u="none" dirty="0">
                <a:solidFill>
                  <a:srgbClr val="FFFFFF"/>
                </a:solidFill>
                <a:latin typeface="TT Norms Bold"/>
                <a:ea typeface="TT Norms Bold"/>
                <a:cs typeface="TT Norms Bold"/>
                <a:sym typeface="TT Norms Bold"/>
              </a:rPr>
              <a:t> i</a:t>
            </a:r>
            <a:r>
              <a:rPr lang="en-US" sz="2022" b="1" dirty="0">
                <a:solidFill>
                  <a:srgbClr val="FFFFFF"/>
                </a:solidFill>
                <a:latin typeface="TT Norms Bold"/>
                <a:ea typeface="TT Norms Bold"/>
                <a:cs typeface="TT Norms Bold"/>
                <a:sym typeface="TT Norms Bold"/>
              </a:rPr>
              <a:t>s</a:t>
            </a:r>
            <a:r>
              <a:rPr lang="en-US" sz="2022" b="1" u="none" dirty="0">
                <a:solidFill>
                  <a:srgbClr val="FFFFFF"/>
                </a:solidFill>
                <a:latin typeface="TT Norms Bold"/>
                <a:ea typeface="TT Norms Bold"/>
                <a:cs typeface="TT Norms Bold"/>
                <a:sym typeface="TT Norms Bold"/>
              </a:rPr>
              <a:t> a mi</a:t>
            </a:r>
            <a:r>
              <a:rPr lang="en-US" sz="2022" b="1" dirty="0">
                <a:solidFill>
                  <a:srgbClr val="FFFFFF"/>
                </a:solidFill>
                <a:latin typeface="TT Norms Bold"/>
                <a:ea typeface="TT Norms Bold"/>
                <a:cs typeface="TT Norms Bold"/>
                <a:sym typeface="TT Norms Bold"/>
              </a:rPr>
              <a:t>ss</a:t>
            </a:r>
            <a:r>
              <a:rPr lang="en-US" sz="2022" b="1" u="none" dirty="0">
                <a:solidFill>
                  <a:srgbClr val="FFFFFF"/>
                </a:solidFill>
                <a:latin typeface="TT Norms Bold"/>
                <a:ea typeface="TT Norms Bold"/>
                <a:cs typeface="TT Norms Bold"/>
                <a:sym typeface="TT Norms Bold"/>
              </a:rPr>
              <a:t>e</a:t>
            </a:r>
            <a:r>
              <a:rPr lang="en-US" sz="2022" b="1" dirty="0">
                <a:solidFill>
                  <a:srgbClr val="FFFFFF"/>
                </a:solidFill>
                <a:latin typeface="TT Norms Bold"/>
                <a:ea typeface="TT Norms Bold"/>
                <a:cs typeface="TT Norms Bold"/>
                <a:sym typeface="TT Norms Bold"/>
              </a:rPr>
              <a:t>d</a:t>
            </a:r>
            <a:r>
              <a:rPr lang="en-US" sz="2022" b="1" u="none" dirty="0">
                <a:solidFill>
                  <a:srgbClr val="FFFFFF"/>
                </a:solidFill>
                <a:latin typeface="TT Norms Bold"/>
                <a:ea typeface="TT Norms Bold"/>
                <a:cs typeface="TT Norms Bold"/>
                <a:sym typeface="TT Norms Bold"/>
              </a:rPr>
              <a:t> o</a:t>
            </a:r>
            <a:r>
              <a:rPr lang="en-US" sz="2022" b="1" dirty="0">
                <a:solidFill>
                  <a:srgbClr val="FFFFFF"/>
                </a:solidFill>
                <a:latin typeface="TT Norms Bold"/>
                <a:ea typeface="TT Norms Bold"/>
                <a:cs typeface="TT Norms Bold"/>
                <a:sym typeface="TT Norms Bold"/>
              </a:rPr>
              <a:t>ppor</a:t>
            </a:r>
            <a:r>
              <a:rPr lang="en-US" sz="2022" b="1" u="none" dirty="0">
                <a:solidFill>
                  <a:srgbClr val="FFFFFF"/>
                </a:solidFill>
                <a:latin typeface="TT Norms Bold"/>
                <a:ea typeface="TT Norms Bold"/>
                <a:cs typeface="TT Norms Bold"/>
                <a:sym typeface="TT Norms Bold"/>
              </a:rPr>
              <a:t>t</a:t>
            </a:r>
            <a:r>
              <a:rPr lang="en-US" sz="2022" b="1" dirty="0">
                <a:solidFill>
                  <a:srgbClr val="FFFFFF"/>
                </a:solidFill>
                <a:latin typeface="TT Norms Bold"/>
                <a:ea typeface="TT Norms Bold"/>
                <a:cs typeface="TT Norms Bold"/>
                <a:sym typeface="TT Norms Bold"/>
              </a:rPr>
              <a:t>uni</a:t>
            </a:r>
            <a:r>
              <a:rPr lang="en-US" sz="2022" b="1" u="none" dirty="0">
                <a:solidFill>
                  <a:srgbClr val="FFFFFF"/>
                </a:solidFill>
                <a:latin typeface="TT Norms Bold"/>
                <a:ea typeface="TT Norms Bold"/>
                <a:cs typeface="TT Norms Bold"/>
                <a:sym typeface="TT Norms Bold"/>
              </a:rPr>
              <a:t>ty</a:t>
            </a:r>
            <a:r>
              <a:rPr lang="en-US" sz="2022" b="1" dirty="0">
                <a:solidFill>
                  <a:srgbClr val="FFFFFF"/>
                </a:solidFill>
                <a:latin typeface="TT Norms Bold"/>
                <a:ea typeface="TT Norms Bold"/>
                <a:cs typeface="TT Norms Bold"/>
                <a:sym typeface="TT Norms Bold"/>
              </a:rPr>
              <a:t>.</a:t>
            </a:r>
          </a:p>
          <a:p>
            <a:pPr algn="l">
              <a:lnSpc>
                <a:spcPts val="2831"/>
              </a:lnSpc>
            </a:pPr>
            <a:endParaRPr lang="en-US" sz="2022" b="1" dirty="0">
              <a:solidFill>
                <a:srgbClr val="FFFFFF"/>
              </a:solidFill>
              <a:latin typeface="TT Norms Bold"/>
              <a:ea typeface="TT Norms Bold"/>
              <a:cs typeface="TT Norms Bold"/>
              <a:sym typeface="TT Norms Bold"/>
            </a:endParaRPr>
          </a:p>
          <a:p>
            <a:pPr algn="l">
              <a:lnSpc>
                <a:spcPts val="2831"/>
              </a:lnSpc>
            </a:pPr>
            <a:r>
              <a:rPr lang="en-US" sz="2022" b="1" u="sng" dirty="0">
                <a:solidFill>
                  <a:schemeClr val="bg1"/>
                </a:solidFill>
                <a:latin typeface="TT Norms Bold"/>
                <a:ea typeface="TT Norms Bold"/>
                <a:cs typeface="TT Norms Bold"/>
                <a:sym typeface="TT Norms Bold"/>
                <a:hlinkClick r:id="rId3" tooltip="https://www.bi.team/focus-areas/environment/">
                  <a:extLst>
                    <a:ext uri="{A12FA001-AC4F-418D-AE19-62706E023703}">
                      <ahyp:hlinkClr xmlns:ahyp="http://schemas.microsoft.com/office/drawing/2018/hyperlinkcolor" val="tx"/>
                    </a:ext>
                  </a:extLst>
                </a:hlinkClick>
              </a:rPr>
              <a:t>Environment | Focus Areas | </a:t>
            </a:r>
            <a:r>
              <a:rPr lang="en-US" sz="2022" b="1" u="sng" dirty="0" err="1">
                <a:solidFill>
                  <a:schemeClr val="bg1"/>
                </a:solidFill>
                <a:latin typeface="TT Norms Bold"/>
                <a:ea typeface="TT Norms Bold"/>
                <a:cs typeface="TT Norms Bold"/>
                <a:sym typeface="TT Norms Bold"/>
                <a:hlinkClick r:id="rId3" tooltip="https://www.bi.team/focus-areas/environment/">
                  <a:extLst>
                    <a:ext uri="{A12FA001-AC4F-418D-AE19-62706E023703}">
                      <ahyp:hlinkClr xmlns:ahyp="http://schemas.microsoft.com/office/drawing/2018/hyperlinkcolor" val="tx"/>
                    </a:ext>
                  </a:extLst>
                </a:hlinkClick>
              </a:rPr>
              <a:t>Behavioural</a:t>
            </a:r>
            <a:r>
              <a:rPr lang="en-US" sz="2022" b="1" u="sng" dirty="0">
                <a:solidFill>
                  <a:schemeClr val="bg1"/>
                </a:solidFill>
                <a:latin typeface="TT Norms Bold"/>
                <a:ea typeface="TT Norms Bold"/>
                <a:cs typeface="TT Norms Bold"/>
                <a:sym typeface="TT Norms Bold"/>
                <a:hlinkClick r:id="rId3" tooltip="https://www.bi.team/focus-areas/environment/">
                  <a:extLst>
                    <a:ext uri="{A12FA001-AC4F-418D-AE19-62706E023703}">
                      <ahyp:hlinkClr xmlns:ahyp="http://schemas.microsoft.com/office/drawing/2018/hyperlinkcolor" val="tx"/>
                    </a:ext>
                  </a:extLst>
                </a:hlinkClick>
              </a:rPr>
              <a:t> Insights Team</a:t>
            </a:r>
          </a:p>
          <a:p>
            <a:pPr algn="l">
              <a:lnSpc>
                <a:spcPts val="2831"/>
              </a:lnSpc>
            </a:pPr>
            <a:endParaRPr lang="en-US" sz="2022" b="1" u="sng" dirty="0">
              <a:solidFill>
                <a:srgbClr val="0000FF"/>
              </a:solidFill>
              <a:latin typeface="TT Norms Bold"/>
              <a:ea typeface="TT Norms Bold"/>
              <a:cs typeface="TT Norms Bold"/>
              <a:sym typeface="TT Norms Bold"/>
              <a:hlinkClick r:id="rId3" tooltip="https://www.bi.team/focus-areas/environment/">
                <a:extLst>
                  <a:ext uri="{A12FA001-AC4F-418D-AE19-62706E023703}">
                    <ahyp:hlinkClr xmlns:ahyp="http://schemas.microsoft.com/office/drawing/2018/hyperlinkcolor" val="tx"/>
                  </a:ext>
                </a:extLst>
              </a:hlinkClick>
            </a:endParaRPr>
          </a:p>
        </p:txBody>
      </p:sp>
      <p:sp>
        <p:nvSpPr>
          <p:cNvPr id="3" name="Freeform 3"/>
          <p:cNvSpPr/>
          <p:nvPr/>
        </p:nvSpPr>
        <p:spPr>
          <a:xfrm rot="-4671641">
            <a:off x="13937070" y="-1435872"/>
            <a:ext cx="4882241" cy="4918008"/>
          </a:xfrm>
          <a:custGeom>
            <a:avLst/>
            <a:gdLst/>
            <a:ahLst/>
            <a:cxnLst/>
            <a:rect l="l" t="t" r="r" b="b"/>
            <a:pathLst>
              <a:path w="4882241" h="4918008">
                <a:moveTo>
                  <a:pt x="0" y="0"/>
                </a:moveTo>
                <a:lnTo>
                  <a:pt x="4882242" y="0"/>
                </a:lnTo>
                <a:lnTo>
                  <a:pt x="4882242" y="4918008"/>
                </a:lnTo>
                <a:lnTo>
                  <a:pt x="0" y="4918008"/>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4" name="Freeform 4"/>
          <p:cNvSpPr/>
          <p:nvPr/>
        </p:nvSpPr>
        <p:spPr>
          <a:xfrm rot="-2098699">
            <a:off x="12541962" y="6520345"/>
            <a:ext cx="7037068" cy="7088621"/>
          </a:xfrm>
          <a:custGeom>
            <a:avLst/>
            <a:gdLst/>
            <a:ahLst/>
            <a:cxnLst/>
            <a:rect l="l" t="t" r="r" b="b"/>
            <a:pathLst>
              <a:path w="7037068" h="7088621">
                <a:moveTo>
                  <a:pt x="0" y="0"/>
                </a:moveTo>
                <a:lnTo>
                  <a:pt x="7037068" y="0"/>
                </a:lnTo>
                <a:lnTo>
                  <a:pt x="7037068" y="7088621"/>
                </a:lnTo>
                <a:lnTo>
                  <a:pt x="0" y="708862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5" name="Freeform 5"/>
          <p:cNvSpPr/>
          <p:nvPr/>
        </p:nvSpPr>
        <p:spPr>
          <a:xfrm>
            <a:off x="14468382" y="565604"/>
            <a:ext cx="3819618" cy="1550765"/>
          </a:xfrm>
          <a:custGeom>
            <a:avLst/>
            <a:gdLst/>
            <a:ahLst/>
            <a:cxnLst/>
            <a:rect l="l" t="t" r="r" b="b"/>
            <a:pathLst>
              <a:path w="3819618" h="1550765">
                <a:moveTo>
                  <a:pt x="0" y="0"/>
                </a:moveTo>
                <a:lnTo>
                  <a:pt x="3819618" y="0"/>
                </a:lnTo>
                <a:lnTo>
                  <a:pt x="3819618" y="1550765"/>
                </a:lnTo>
                <a:lnTo>
                  <a:pt x="0" y="1550765"/>
                </a:lnTo>
                <a:lnTo>
                  <a:pt x="0" y="0"/>
                </a:lnTo>
                <a:close/>
              </a:path>
            </a:pathLst>
          </a:custGeom>
          <a:blipFill>
            <a:blip r:embed="rId6"/>
            <a:stretch>
              <a:fillRect/>
            </a:stretch>
          </a:blipFill>
        </p:spPr>
      </p:sp>
      <p:sp>
        <p:nvSpPr>
          <p:cNvPr id="6" name="TextBox 6"/>
          <p:cNvSpPr txBox="1"/>
          <p:nvPr/>
        </p:nvSpPr>
        <p:spPr>
          <a:xfrm>
            <a:off x="1028700" y="2781780"/>
            <a:ext cx="16230600" cy="339324"/>
          </a:xfrm>
          <a:prstGeom prst="rect">
            <a:avLst/>
          </a:prstGeom>
        </p:spPr>
        <p:txBody>
          <a:bodyPr lIns="0" tIns="0" rIns="0" bIns="0" rtlCol="0" anchor="t">
            <a:spAutoFit/>
          </a:bodyPr>
          <a:lstStyle/>
          <a:p>
            <a:pPr algn="l">
              <a:lnSpc>
                <a:spcPts val="2831"/>
              </a:lnSpc>
            </a:pPr>
            <a:r>
              <a:rPr lang="en-US" sz="2022" b="1">
                <a:solidFill>
                  <a:srgbClr val="FFFFFF"/>
                </a:solidFill>
                <a:latin typeface="TT Norms Bold"/>
                <a:ea typeface="TT Norms Bold"/>
                <a:cs typeface="TT Norms Bold"/>
                <a:sym typeface="TT Norms Bold"/>
              </a:rPr>
              <a:t>•</a:t>
            </a:r>
          </a:p>
        </p:txBody>
      </p:sp>
      <p:grpSp>
        <p:nvGrpSpPr>
          <p:cNvPr id="7" name="Group 7"/>
          <p:cNvGrpSpPr/>
          <p:nvPr/>
        </p:nvGrpSpPr>
        <p:grpSpPr>
          <a:xfrm>
            <a:off x="1028700" y="5893538"/>
            <a:ext cx="3389743" cy="3389743"/>
            <a:chOff x="0" y="0"/>
            <a:chExt cx="4519658" cy="4519658"/>
          </a:xfrm>
        </p:grpSpPr>
        <p:grpSp>
          <p:nvGrpSpPr>
            <p:cNvPr id="8" name="Group 8"/>
            <p:cNvGrpSpPr/>
            <p:nvPr/>
          </p:nvGrpSpPr>
          <p:grpSpPr>
            <a:xfrm>
              <a:off x="0" y="0"/>
              <a:ext cx="4519658" cy="4519658"/>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0" name="TextBox 10"/>
              <p:cNvSpPr txBox="1"/>
              <p:nvPr/>
            </p:nvSpPr>
            <p:spPr>
              <a:xfrm>
                <a:off x="76200" y="38100"/>
                <a:ext cx="660400" cy="698500"/>
              </a:xfrm>
              <a:prstGeom prst="rect">
                <a:avLst/>
              </a:prstGeom>
            </p:spPr>
            <p:txBody>
              <a:bodyPr lIns="50800" tIns="50800" rIns="50800" bIns="50800" rtlCol="0" anchor="ctr"/>
              <a:lstStyle/>
              <a:p>
                <a:pPr algn="ctr">
                  <a:lnSpc>
                    <a:spcPts val="3071"/>
                  </a:lnSpc>
                </a:pPr>
                <a:endParaRPr/>
              </a:p>
            </p:txBody>
          </p:sp>
        </p:grpSp>
        <p:sp>
          <p:nvSpPr>
            <p:cNvPr id="11" name="Freeform 11"/>
            <p:cNvSpPr/>
            <p:nvPr/>
          </p:nvSpPr>
          <p:spPr>
            <a:xfrm>
              <a:off x="0" y="0"/>
              <a:ext cx="4519658" cy="4519658"/>
            </a:xfrm>
            <a:custGeom>
              <a:avLst/>
              <a:gdLst/>
              <a:ahLst/>
              <a:cxnLst/>
              <a:rect l="l" t="t" r="r" b="b"/>
              <a:pathLst>
                <a:path w="4519658" h="4519658">
                  <a:moveTo>
                    <a:pt x="0" y="0"/>
                  </a:moveTo>
                  <a:lnTo>
                    <a:pt x="4519658" y="0"/>
                  </a:lnTo>
                  <a:lnTo>
                    <a:pt x="4519658" y="4519658"/>
                  </a:lnTo>
                  <a:lnTo>
                    <a:pt x="0" y="4519658"/>
                  </a:lnTo>
                  <a:lnTo>
                    <a:pt x="0" y="0"/>
                  </a:lnTo>
                  <a:close/>
                </a:path>
              </a:pathLst>
            </a:custGeom>
            <a:blipFill>
              <a:blip r:embed="rId7"/>
              <a:stretch>
                <a:fillRect l="-8828" t="-9630" r="-8318" b="-8917"/>
              </a:stretch>
            </a:blipFill>
          </p:spPr>
        </p:sp>
      </p:grpSp>
      <p:sp>
        <p:nvSpPr>
          <p:cNvPr id="12" name="TextBox 12"/>
          <p:cNvSpPr txBox="1"/>
          <p:nvPr/>
        </p:nvSpPr>
        <p:spPr>
          <a:xfrm>
            <a:off x="1028700" y="895974"/>
            <a:ext cx="17259300" cy="952574"/>
          </a:xfrm>
          <a:prstGeom prst="rect">
            <a:avLst/>
          </a:prstGeom>
        </p:spPr>
        <p:txBody>
          <a:bodyPr lIns="0" tIns="0" rIns="0" bIns="0" rtlCol="0" anchor="t">
            <a:spAutoFit/>
          </a:bodyPr>
          <a:lstStyle/>
          <a:p>
            <a:pPr algn="l">
              <a:lnSpc>
                <a:spcPts val="7870"/>
              </a:lnSpc>
            </a:pPr>
            <a:r>
              <a:rPr lang="en-US" sz="5622" b="1">
                <a:solidFill>
                  <a:srgbClr val="FFFFFF"/>
                </a:solidFill>
                <a:latin typeface="TT Norms Bold"/>
                <a:ea typeface="TT Norms Bold"/>
                <a:cs typeface="TT Norms Bold"/>
                <a:sym typeface="TT Norms Bold"/>
              </a:rPr>
              <a:t>Behaviour change:</a:t>
            </a:r>
          </a:p>
        </p:txBody>
      </p:sp>
      <p:sp>
        <p:nvSpPr>
          <p:cNvPr id="13" name="Freeform 13"/>
          <p:cNvSpPr/>
          <p:nvPr/>
        </p:nvSpPr>
        <p:spPr>
          <a:xfrm>
            <a:off x="17239922" y="8780280"/>
            <a:ext cx="361950" cy="361950"/>
          </a:xfrm>
          <a:custGeom>
            <a:avLst/>
            <a:gdLst/>
            <a:ahLst/>
            <a:cxnLst/>
            <a:rect l="l" t="t" r="r" b="b"/>
            <a:pathLst>
              <a:path w="361950" h="361950">
                <a:moveTo>
                  <a:pt x="0" y="0"/>
                </a:moveTo>
                <a:lnTo>
                  <a:pt x="361950" y="0"/>
                </a:lnTo>
                <a:lnTo>
                  <a:pt x="361950" y="361950"/>
                </a:lnTo>
                <a:lnTo>
                  <a:pt x="0" y="361950"/>
                </a:lnTo>
                <a:lnTo>
                  <a:pt x="0" y="0"/>
                </a:lnTo>
                <a:close/>
              </a:path>
            </a:pathLst>
          </a:custGeom>
          <a:blipFill>
            <a:blip>
              <a:extLst>
                <a:ext uri="{96DAC541-7B7A-43D3-8B79-37D633B846F1}">
                  <asvg:svgBlip xmlns:asvg="http://schemas.microsoft.com/office/drawing/2016/SVG/main" r:embed="rId8"/>
                </a:ext>
              </a:extLst>
            </a:blip>
            <a:stretch>
              <a:fillRect/>
            </a:stretch>
          </a:blipFill>
        </p:spPr>
      </p:sp>
      <p:grpSp>
        <p:nvGrpSpPr>
          <p:cNvPr id="14" name="Group 14"/>
          <p:cNvGrpSpPr/>
          <p:nvPr/>
        </p:nvGrpSpPr>
        <p:grpSpPr>
          <a:xfrm>
            <a:off x="17239922" y="7552602"/>
            <a:ext cx="361950" cy="361950"/>
            <a:chOff x="0" y="0"/>
            <a:chExt cx="482600" cy="482600"/>
          </a:xfrm>
        </p:grpSpPr>
        <p:grpSp>
          <p:nvGrpSpPr>
            <p:cNvPr id="15" name="Group 15"/>
            <p:cNvGrpSpPr/>
            <p:nvPr/>
          </p:nvGrpSpPr>
          <p:grpSpPr>
            <a:xfrm>
              <a:off x="0" y="0"/>
              <a:ext cx="482600" cy="482600"/>
              <a:chOff x="0" y="0"/>
              <a:chExt cx="623338" cy="623338"/>
            </a:xfrm>
          </p:grpSpPr>
          <p:sp>
            <p:nvSpPr>
              <p:cNvPr id="16" name="Freeform 16"/>
              <p:cNvSpPr/>
              <p:nvPr/>
            </p:nvSpPr>
            <p:spPr>
              <a:xfrm>
                <a:off x="0" y="0"/>
                <a:ext cx="623338" cy="623338"/>
              </a:xfrm>
              <a:custGeom>
                <a:avLst/>
                <a:gdLst/>
                <a:ahLst/>
                <a:cxnLst/>
                <a:rect l="l" t="t" r="r" b="b"/>
                <a:pathLst>
                  <a:path w="623338" h="623338">
                    <a:moveTo>
                      <a:pt x="311669" y="0"/>
                    </a:moveTo>
                    <a:cubicBezTo>
                      <a:pt x="139539" y="0"/>
                      <a:pt x="0" y="139539"/>
                      <a:pt x="0" y="311669"/>
                    </a:cubicBezTo>
                    <a:cubicBezTo>
                      <a:pt x="0" y="483799"/>
                      <a:pt x="139539" y="623338"/>
                      <a:pt x="311669" y="623338"/>
                    </a:cubicBezTo>
                    <a:cubicBezTo>
                      <a:pt x="483799" y="623338"/>
                      <a:pt x="623338" y="483799"/>
                      <a:pt x="623338" y="311669"/>
                    </a:cubicBezTo>
                    <a:cubicBezTo>
                      <a:pt x="623338" y="139539"/>
                      <a:pt x="483799" y="0"/>
                      <a:pt x="311669" y="0"/>
                    </a:cubicBezTo>
                    <a:close/>
                  </a:path>
                </a:pathLst>
              </a:custGeom>
              <a:solidFill>
                <a:srgbClr val="004CFF"/>
              </a:solidFill>
            </p:spPr>
          </p:sp>
          <p:sp>
            <p:nvSpPr>
              <p:cNvPr id="17" name="TextBox 17"/>
              <p:cNvSpPr txBox="1"/>
              <p:nvPr/>
            </p:nvSpPr>
            <p:spPr>
              <a:xfrm>
                <a:off x="58438" y="10813"/>
                <a:ext cx="506462" cy="554087"/>
              </a:xfrm>
              <a:prstGeom prst="rect">
                <a:avLst/>
              </a:prstGeom>
            </p:spPr>
            <p:txBody>
              <a:bodyPr lIns="40700" tIns="40700" rIns="40700" bIns="40700" rtlCol="0" anchor="ctr"/>
              <a:lstStyle/>
              <a:p>
                <a:pPr algn="ctr">
                  <a:lnSpc>
                    <a:spcPts val="2800"/>
                  </a:lnSpc>
                </a:pPr>
                <a:endParaRPr/>
              </a:p>
            </p:txBody>
          </p:sp>
        </p:grpSp>
        <p:sp>
          <p:nvSpPr>
            <p:cNvPr id="18" name="Freeform 18"/>
            <p:cNvSpPr/>
            <p:nvPr/>
          </p:nvSpPr>
          <p:spPr>
            <a:xfrm>
              <a:off x="82941" y="82941"/>
              <a:ext cx="316719" cy="316719"/>
            </a:xfrm>
            <a:custGeom>
              <a:avLst/>
              <a:gdLst/>
              <a:ahLst/>
              <a:cxnLst/>
              <a:rect l="l" t="t" r="r" b="b"/>
              <a:pathLst>
                <a:path w="316719" h="316719">
                  <a:moveTo>
                    <a:pt x="0" y="0"/>
                  </a:moveTo>
                  <a:lnTo>
                    <a:pt x="316718" y="0"/>
                  </a:lnTo>
                  <a:lnTo>
                    <a:pt x="316718" y="316718"/>
                  </a:lnTo>
                  <a:lnTo>
                    <a:pt x="0" y="316718"/>
                  </a:lnTo>
                  <a:lnTo>
                    <a:pt x="0" y="0"/>
                  </a:lnTo>
                  <a:close/>
                </a:path>
              </a:pathLst>
            </a:custGeom>
            <a:blipFill>
              <a:blip>
                <a:extLst>
                  <a:ext uri="{96DAC541-7B7A-43D3-8B79-37D633B846F1}">
                    <asvg:svgBlip xmlns:asvg="http://schemas.microsoft.com/office/drawing/2016/SVG/main" r:embed="rId9"/>
                  </a:ext>
                </a:extLst>
              </a:blip>
              <a:stretch>
                <a:fillRect/>
              </a:stretch>
            </a:blipFill>
          </p:spPr>
        </p:sp>
      </p:grpSp>
      <p:sp>
        <p:nvSpPr>
          <p:cNvPr id="19" name="Freeform 19"/>
          <p:cNvSpPr/>
          <p:nvPr/>
        </p:nvSpPr>
        <p:spPr>
          <a:xfrm>
            <a:off x="17239922" y="7962446"/>
            <a:ext cx="361950" cy="360634"/>
          </a:xfrm>
          <a:custGeom>
            <a:avLst/>
            <a:gdLst/>
            <a:ahLst/>
            <a:cxnLst/>
            <a:rect l="l" t="t" r="r" b="b"/>
            <a:pathLst>
              <a:path w="361950" h="360634">
                <a:moveTo>
                  <a:pt x="0" y="0"/>
                </a:moveTo>
                <a:lnTo>
                  <a:pt x="361950" y="0"/>
                </a:lnTo>
                <a:lnTo>
                  <a:pt x="361950" y="360634"/>
                </a:lnTo>
                <a:lnTo>
                  <a:pt x="0" y="360634"/>
                </a:lnTo>
                <a:lnTo>
                  <a:pt x="0" y="0"/>
                </a:lnTo>
                <a:close/>
              </a:path>
            </a:pathLst>
          </a:custGeom>
          <a:blipFill>
            <a:blip>
              <a:extLst>
                <a:ext uri="{96DAC541-7B7A-43D3-8B79-37D633B846F1}">
                  <asvg:svgBlip xmlns:asvg="http://schemas.microsoft.com/office/drawing/2016/SVG/main" r:embed="rId10"/>
                </a:ext>
              </a:extLst>
            </a:blip>
            <a:stretch>
              <a:fillRect/>
            </a:stretch>
          </a:blipFill>
        </p:spPr>
      </p:sp>
      <p:sp>
        <p:nvSpPr>
          <p:cNvPr id="20" name="Freeform 20"/>
          <p:cNvSpPr/>
          <p:nvPr/>
        </p:nvSpPr>
        <p:spPr>
          <a:xfrm>
            <a:off x="17239922" y="9189855"/>
            <a:ext cx="361950" cy="361950"/>
          </a:xfrm>
          <a:custGeom>
            <a:avLst/>
            <a:gdLst/>
            <a:ahLst/>
            <a:cxnLst/>
            <a:rect l="l" t="t" r="r" b="b"/>
            <a:pathLst>
              <a:path w="361950" h="361950">
                <a:moveTo>
                  <a:pt x="0" y="0"/>
                </a:moveTo>
                <a:lnTo>
                  <a:pt x="361950" y="0"/>
                </a:lnTo>
                <a:lnTo>
                  <a:pt x="361950" y="361950"/>
                </a:lnTo>
                <a:lnTo>
                  <a:pt x="0" y="361950"/>
                </a:lnTo>
                <a:lnTo>
                  <a:pt x="0" y="0"/>
                </a:lnTo>
                <a:close/>
              </a:path>
            </a:pathLst>
          </a:custGeom>
          <a:blipFill>
            <a:blip>
              <a:extLst>
                <a:ext uri="{96DAC541-7B7A-43D3-8B79-37D633B846F1}">
                  <asvg:svgBlip xmlns:asvg="http://schemas.microsoft.com/office/drawing/2016/SVG/main" r:embed="rId11"/>
                </a:ext>
              </a:extLst>
            </a:blip>
            <a:stretch>
              <a:fillRect/>
            </a:stretch>
          </a:blipFill>
        </p:spPr>
      </p:sp>
      <p:sp>
        <p:nvSpPr>
          <p:cNvPr id="21" name="Freeform 21"/>
          <p:cNvSpPr/>
          <p:nvPr/>
        </p:nvSpPr>
        <p:spPr>
          <a:xfrm>
            <a:off x="17239922" y="9599430"/>
            <a:ext cx="361950" cy="361950"/>
          </a:xfrm>
          <a:custGeom>
            <a:avLst/>
            <a:gdLst/>
            <a:ahLst/>
            <a:cxnLst/>
            <a:rect l="l" t="t" r="r" b="b"/>
            <a:pathLst>
              <a:path w="361950" h="361950">
                <a:moveTo>
                  <a:pt x="0" y="0"/>
                </a:moveTo>
                <a:lnTo>
                  <a:pt x="361950" y="0"/>
                </a:lnTo>
                <a:lnTo>
                  <a:pt x="361950" y="361950"/>
                </a:lnTo>
                <a:lnTo>
                  <a:pt x="0" y="361950"/>
                </a:lnTo>
                <a:lnTo>
                  <a:pt x="0" y="0"/>
                </a:lnTo>
                <a:close/>
              </a:path>
            </a:pathLst>
          </a:custGeom>
          <a:blipFill>
            <a:blip>
              <a:extLst>
                <a:ext uri="{96DAC541-7B7A-43D3-8B79-37D633B846F1}">
                  <asvg:svgBlip xmlns:asvg="http://schemas.microsoft.com/office/drawing/2016/SVG/main" r:embed="rId12"/>
                </a:ext>
              </a:extLst>
            </a:blip>
            <a:stretch>
              <a:fillRect/>
            </a:stretch>
          </a:blipFill>
        </p:spPr>
      </p:sp>
      <p:grpSp>
        <p:nvGrpSpPr>
          <p:cNvPr id="22" name="Group 22"/>
          <p:cNvGrpSpPr/>
          <p:nvPr/>
        </p:nvGrpSpPr>
        <p:grpSpPr>
          <a:xfrm>
            <a:off x="17239922" y="8370705"/>
            <a:ext cx="361950" cy="361950"/>
            <a:chOff x="0" y="0"/>
            <a:chExt cx="482600" cy="482600"/>
          </a:xfrm>
        </p:grpSpPr>
        <p:grpSp>
          <p:nvGrpSpPr>
            <p:cNvPr id="23" name="Group 23"/>
            <p:cNvGrpSpPr/>
            <p:nvPr/>
          </p:nvGrpSpPr>
          <p:grpSpPr>
            <a:xfrm>
              <a:off x="0" y="0"/>
              <a:ext cx="482600" cy="482600"/>
              <a:chOff x="0" y="0"/>
              <a:chExt cx="623338" cy="623338"/>
            </a:xfrm>
          </p:grpSpPr>
          <p:sp>
            <p:nvSpPr>
              <p:cNvPr id="24" name="Freeform 24"/>
              <p:cNvSpPr/>
              <p:nvPr/>
            </p:nvSpPr>
            <p:spPr>
              <a:xfrm>
                <a:off x="0" y="0"/>
                <a:ext cx="623338" cy="623338"/>
              </a:xfrm>
              <a:custGeom>
                <a:avLst/>
                <a:gdLst/>
                <a:ahLst/>
                <a:cxnLst/>
                <a:rect l="l" t="t" r="r" b="b"/>
                <a:pathLst>
                  <a:path w="623338" h="623338">
                    <a:moveTo>
                      <a:pt x="311669" y="0"/>
                    </a:moveTo>
                    <a:cubicBezTo>
                      <a:pt x="139539" y="0"/>
                      <a:pt x="0" y="139539"/>
                      <a:pt x="0" y="311669"/>
                    </a:cubicBezTo>
                    <a:cubicBezTo>
                      <a:pt x="0" y="483799"/>
                      <a:pt x="139539" y="623338"/>
                      <a:pt x="311669" y="623338"/>
                    </a:cubicBezTo>
                    <a:cubicBezTo>
                      <a:pt x="483799" y="623338"/>
                      <a:pt x="623338" y="483799"/>
                      <a:pt x="623338" y="311669"/>
                    </a:cubicBezTo>
                    <a:cubicBezTo>
                      <a:pt x="623338" y="139539"/>
                      <a:pt x="483799" y="0"/>
                      <a:pt x="311669" y="0"/>
                    </a:cubicBezTo>
                    <a:close/>
                  </a:path>
                </a:pathLst>
              </a:custGeom>
              <a:solidFill>
                <a:srgbClr val="004CFF"/>
              </a:solidFill>
            </p:spPr>
          </p:sp>
          <p:sp>
            <p:nvSpPr>
              <p:cNvPr id="25" name="TextBox 25"/>
              <p:cNvSpPr txBox="1"/>
              <p:nvPr/>
            </p:nvSpPr>
            <p:spPr>
              <a:xfrm>
                <a:off x="58438" y="10813"/>
                <a:ext cx="506462" cy="554087"/>
              </a:xfrm>
              <a:prstGeom prst="rect">
                <a:avLst/>
              </a:prstGeom>
            </p:spPr>
            <p:txBody>
              <a:bodyPr lIns="43763" tIns="43763" rIns="43763" bIns="43763" rtlCol="0" anchor="ctr"/>
              <a:lstStyle/>
              <a:p>
                <a:pPr algn="ctr">
                  <a:lnSpc>
                    <a:spcPts val="2800"/>
                  </a:lnSpc>
                </a:pPr>
                <a:endParaRPr/>
              </a:p>
            </p:txBody>
          </p:sp>
        </p:grpSp>
        <p:sp>
          <p:nvSpPr>
            <p:cNvPr id="26" name="Freeform 26"/>
            <p:cNvSpPr/>
            <p:nvPr/>
          </p:nvSpPr>
          <p:spPr>
            <a:xfrm>
              <a:off x="83770" y="83770"/>
              <a:ext cx="315059" cy="315059"/>
            </a:xfrm>
            <a:custGeom>
              <a:avLst/>
              <a:gdLst/>
              <a:ahLst/>
              <a:cxnLst/>
              <a:rect l="l" t="t" r="r" b="b"/>
              <a:pathLst>
                <a:path w="315059" h="315059">
                  <a:moveTo>
                    <a:pt x="0" y="0"/>
                  </a:moveTo>
                  <a:lnTo>
                    <a:pt x="315060" y="0"/>
                  </a:lnTo>
                  <a:lnTo>
                    <a:pt x="315060" y="315060"/>
                  </a:lnTo>
                  <a:lnTo>
                    <a:pt x="0" y="315060"/>
                  </a:lnTo>
                  <a:lnTo>
                    <a:pt x="0" y="0"/>
                  </a:lnTo>
                  <a:close/>
                </a:path>
              </a:pathLst>
            </a:custGeom>
            <a:blipFill>
              <a:blip>
                <a:extLst>
                  <a:ext uri="{96DAC541-7B7A-43D3-8B79-37D633B846F1}">
                    <asvg:svgBlip xmlns:asvg="http://schemas.microsoft.com/office/drawing/2016/SVG/main" r:embed="rId13"/>
                  </a:ext>
                </a:extLst>
              </a:blip>
              <a:stretch>
                <a:fillRect/>
              </a:stretch>
            </a:blipFill>
          </p:spPr>
        </p:sp>
      </p:grpSp>
      <p:pic>
        <p:nvPicPr>
          <p:cNvPr id="27" name="Picture 27"/>
          <p:cNvPicPr>
            <a:picLocks noChangeAspect="1"/>
          </p:cNvPicPr>
          <p:nvPr/>
        </p:nvPicPr>
        <p:blipFill>
          <a:blip r:embed="rId14"/>
          <a:stretch>
            <a:fillRect/>
          </a:stretch>
        </p:blipFill>
        <p:spPr>
          <a:xfrm>
            <a:off x="14247040" y="7126742"/>
            <a:ext cx="3264962" cy="3264962"/>
          </a:xfrm>
          <a:prstGeom prst="rect">
            <a:avLst/>
          </a:prstGeom>
        </p:spPr>
      </p:pic>
      <p:sp>
        <p:nvSpPr>
          <p:cNvPr id="28" name="TextBox 28"/>
          <p:cNvSpPr txBox="1"/>
          <p:nvPr/>
        </p:nvSpPr>
        <p:spPr>
          <a:xfrm>
            <a:off x="14683183" y="7045475"/>
            <a:ext cx="2918689" cy="448732"/>
          </a:xfrm>
          <a:prstGeom prst="rect">
            <a:avLst/>
          </a:prstGeom>
        </p:spPr>
        <p:txBody>
          <a:bodyPr lIns="0" tIns="0" rIns="0" bIns="0" rtlCol="0" anchor="t">
            <a:spAutoFit/>
          </a:bodyPr>
          <a:lstStyle/>
          <a:p>
            <a:pPr algn="ctr">
              <a:lnSpc>
                <a:spcPts val="3616"/>
              </a:lnSpc>
            </a:pPr>
            <a:r>
              <a:rPr lang="en-US" sz="2583" b="1" spc="-77">
                <a:solidFill>
                  <a:srgbClr val="004CFF"/>
                </a:solidFill>
                <a:latin typeface="TT Norms Bold"/>
                <a:ea typeface="TT Norms Bold"/>
                <a:cs typeface="TT Norms Bold"/>
                <a:sym typeface="TT Norms Bold"/>
              </a:rPr>
              <a:t>FOLLOW 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2699</Words>
  <Application>Microsoft Office PowerPoint</Application>
  <PresentationFormat>Custom</PresentationFormat>
  <Paragraphs>414</Paragraphs>
  <Slides>38</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TT Norms</vt:lpstr>
      <vt:lpstr>TT Norms Bold</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PPT Presentation Europe Region</dc:title>
  <cp:lastModifiedBy>Secretariat Europe region WP</cp:lastModifiedBy>
  <cp:revision>2</cp:revision>
  <dcterms:created xsi:type="dcterms:W3CDTF">2006-08-16T00:00:00Z</dcterms:created>
  <dcterms:modified xsi:type="dcterms:W3CDTF">2026-07-20T09:21:05Z</dcterms:modified>
  <dc:identifier>DAGFUonwHBM</dc:identifier>
</cp:coreProperties>
</file>